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6"/>
  </p:handoutMasterIdLst>
  <p:sldIdLst>
    <p:sldId id="295" r:id="rId3"/>
    <p:sldId id="290" r:id="rId5"/>
    <p:sldId id="302" r:id="rId6"/>
    <p:sldId id="303" r:id="rId7"/>
    <p:sldId id="283" r:id="rId8"/>
    <p:sldId id="316" r:id="rId9"/>
    <p:sldId id="483" r:id="rId10"/>
    <p:sldId id="484" r:id="rId11"/>
    <p:sldId id="685" r:id="rId12"/>
    <p:sldId id="686" r:id="rId13"/>
    <p:sldId id="687" r:id="rId14"/>
    <p:sldId id="688" r:id="rId15"/>
    <p:sldId id="310" r:id="rId16"/>
    <p:sldId id="485" r:id="rId17"/>
    <p:sldId id="394" r:id="rId18"/>
    <p:sldId id="538" r:id="rId19"/>
    <p:sldId id="486" r:id="rId20"/>
    <p:sldId id="487" r:id="rId21"/>
    <p:sldId id="651" r:id="rId22"/>
    <p:sldId id="539" r:id="rId23"/>
    <p:sldId id="589" r:id="rId24"/>
    <p:sldId id="591" r:id="rId25"/>
    <p:sldId id="594" r:id="rId26"/>
    <p:sldId id="592" r:id="rId27"/>
    <p:sldId id="593" r:id="rId28"/>
    <p:sldId id="609" r:id="rId29"/>
    <p:sldId id="610" r:id="rId30"/>
    <p:sldId id="614" r:id="rId31"/>
    <p:sldId id="611" r:id="rId32"/>
    <p:sldId id="612" r:id="rId33"/>
    <p:sldId id="613" r:id="rId34"/>
    <p:sldId id="629" r:id="rId35"/>
    <p:sldId id="630" r:id="rId36"/>
    <p:sldId id="631" r:id="rId37"/>
    <p:sldId id="632" r:id="rId38"/>
    <p:sldId id="633" r:id="rId39"/>
    <p:sldId id="634" r:id="rId40"/>
    <p:sldId id="636" r:id="rId41"/>
    <p:sldId id="617" r:id="rId42"/>
    <p:sldId id="619" r:id="rId43"/>
    <p:sldId id="620" r:id="rId44"/>
    <p:sldId id="637" r:id="rId45"/>
    <p:sldId id="639" r:id="rId46"/>
    <p:sldId id="604" r:id="rId47"/>
    <p:sldId id="595" r:id="rId48"/>
    <p:sldId id="596" r:id="rId49"/>
    <p:sldId id="607" r:id="rId50"/>
    <p:sldId id="615" r:id="rId51"/>
    <p:sldId id="616" r:id="rId52"/>
    <p:sldId id="608" r:id="rId53"/>
    <p:sldId id="638" r:id="rId54"/>
    <p:sldId id="291" r:id="rId55"/>
  </p:sldIdLst>
  <p:sldSz cx="9144000" cy="6858000" type="screen4x3"/>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6B3"/>
    <a:srgbClr val="F2F2F2"/>
    <a:srgbClr val="F1F1F1"/>
    <a:srgbClr val="005BAC"/>
    <a:srgbClr val="E60012"/>
    <a:srgbClr val="FF3F4D"/>
    <a:srgbClr val="FF79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740" y="-96"/>
      </p:cViewPr>
      <p:guideLst>
        <p:guide orient="horz" pos="2168"/>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3" d="100"/>
          <a:sy n="83" d="100"/>
        </p:scale>
        <p:origin x="-3876" y="-102"/>
      </p:cViewPr>
      <p:guideLst>
        <p:guide orient="horz" pos="2891"/>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tags" Target="tags/tag4.xml"/><Relationship Id="rId60" Type="http://schemas.openxmlformats.org/officeDocument/2006/relationships/commentAuthors" Target="commentAuthors.xml"/><Relationship Id="rId6" Type="http://schemas.openxmlformats.org/officeDocument/2006/relationships/slide" Target="slides/slide3.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handoutMaster" Target="handoutMasters/handoutMaster1.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E459379-BD75-45E7-9078-F58020561C9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A20CE0-357F-4823-ABEA-60B0CEC44125}"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7F5F04-C590-4642-A15E-DBE4DD392B9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81C5E-ABEC-406E-876A-C0540989C23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A58BC7-AB6D-4B43-BCA4-F5663673D20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一个游戏对象，基本代表了游戏的所有内容，H5的游戏一般会附着在一个DOM节点上，然后通过canvas或者webgl渲染出来</a:t>
            </a:r>
            <a:endParaRPr lang="zh-CN" altLang="en-US"/>
          </a:p>
          <a:p>
            <a:endParaRPr lang="zh-CN" altLang="en-US"/>
          </a:p>
          <a:p>
            <a:r>
              <a:rPr lang="zh-CN" altLang="en-US"/>
              <a:t>Phaser.Game 实例是整个 Phaser 游戏的主要控制器。 它负责处理启动过程、解析配置值、创建渲染器以及设置所有全局 Phaser 系统，例如声音和输入。 一旦完成，它将启动场景管理器，然后开始主游戏循环。</a:t>
            </a:r>
            <a:endParaRPr lang="zh-CN" altLang="en-US"/>
          </a:p>
          <a:p>
            <a:endParaRPr lang="zh-CN" altLang="en-US"/>
          </a:p>
          <a:p>
            <a:r>
              <a:rPr lang="zh-CN" altLang="en-US"/>
              <a:t>您通常应该避免访问由 Game 创建的任何系统，而是使用通过 Phaser.Scene Systems 类提供给您的系统。 </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可以扩展供您自己使用的基本 Phaser.Scene 类。</a:t>
            </a:r>
            <a:endParaRPr lang="zh-CN" altLang="en-US"/>
          </a:p>
          <a:p>
            <a:endParaRPr lang="zh-CN" altLang="en-US"/>
          </a:p>
          <a:p>
            <a:r>
              <a:rPr lang="zh-CN" altLang="en-US"/>
              <a:t>您还可以定义可选方法 init()、preload() 和 create()。 </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如果检测到重叠，则首先调用 processCallback。 它可以通过返回 false 来取消碰撞。 接下来对象被分离并调用collideCallback。</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7A58BC7-AB6D-4B43-BCA4-F5663673D20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Phaser是一个专注于桌面和移动端的HTML5游戏引擎，是国外最火的一个HTML5游戏引擎。如果你是一个刚刚踏入游戏行业的新手，那么用Phaser入门是再合适不过了</a:t>
            </a:r>
            <a:r>
              <a:rPr lang="en-US" altLang="zh-CN"/>
              <a:t>.Phaser 是一款快速、免费以及开源 HTML5 游戏框架，它支持 WebGL 和 Canvas 两种渲染模式，可以在任何 Web 浏览器环境下运行，游戏可以通过第三方工具转为 iOS、Android 支持的 Native APP，允许使用 JavaScript 和 TypeScript 进行开发。</a:t>
            </a:r>
            <a:endParaRPr lang="en-US" altLang="zh-CN"/>
          </a:p>
          <a:p>
            <a:endParaRPr lang="zh-CN" altLang="en-US"/>
          </a:p>
          <a:p>
            <a:r>
              <a:rPr lang="zh-CN" altLang="en-US"/>
              <a:t>cocos2d</a:t>
            </a:r>
            <a:r>
              <a:rPr lang="en-US" altLang="zh-CN"/>
              <a:t>-creator</a:t>
            </a:r>
            <a:r>
              <a:rPr lang="zh-CN" altLang="en-US"/>
              <a:t>，unity3d，egret等引擎也可做</a:t>
            </a:r>
            <a:r>
              <a:rPr lang="en-US" altLang="zh-CN"/>
              <a:t>2D</a:t>
            </a:r>
            <a:r>
              <a:rPr lang="zh-CN" altLang="en-US"/>
              <a:t>游戏开发</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十分简易的环境搭建</a:t>
            </a:r>
            <a:endParaRPr lang="zh-CN" altLang="en-US"/>
          </a:p>
          <a:p>
            <a:r>
              <a:rPr lang="zh-CN" altLang="en-US"/>
              <a:t>不知道大家有没有用过unity3d或者cocos2d或者egret这类游戏引擎，它们的特点是有丰富的IDE，工具链，缺点是不易上手，初学者配置一个开发环境就要半天。</a:t>
            </a:r>
            <a:endParaRPr lang="zh-CN" altLang="en-US"/>
          </a:p>
          <a:p>
            <a:endParaRPr lang="zh-CN" altLang="en-US"/>
          </a:p>
          <a:p>
            <a:r>
              <a:rPr lang="zh-CN" altLang="en-US"/>
              <a:t>而Phaser的开发环境配置起来特别简单，只需要引入一个js文件即可。你可以用任何编写js的IDE来写Phaser，比如Sublime、WebStorm或者nodepad++。然后把项目放到服务器环境即可跑起来。具体请看环境搭建小节。</a:t>
            </a:r>
            <a:endParaRPr lang="zh-CN" altLang="en-US"/>
          </a:p>
          <a:p>
            <a:endParaRPr lang="zh-CN" altLang="en-US"/>
          </a:p>
          <a:p>
            <a:r>
              <a:rPr lang="zh-CN" altLang="en-US"/>
              <a:t>同时，Phaser不像egret那样必须用TypeScript来开发。Phaser非常灵活，你可以用es5来开发它，也可以用es6，也可以用TypeScript，哪个用着顺手就用哪个。</a:t>
            </a:r>
            <a:endParaRPr lang="zh-CN" altLang="en-US"/>
          </a:p>
          <a:p>
            <a:endParaRPr lang="zh-CN" altLang="en-US"/>
          </a:p>
          <a:p>
            <a:r>
              <a:rPr lang="zh-CN" altLang="en-US"/>
              <a:t>丰富的功能</a:t>
            </a:r>
            <a:endParaRPr lang="zh-CN" altLang="en-US"/>
          </a:p>
          <a:p>
            <a:r>
              <a:rPr lang="zh-CN" altLang="en-US"/>
              <a:t>市面上的H5引擎并不少，但是Phaser可以说是2D中最出色的一个。Phaser提供的功能非常全面，比如物理引擎，Phaser默认内置3种物理引擎，ARCADE，P2，Ninja，各自有各自的适用场景，使用起来也非常方便。</a:t>
            </a:r>
            <a:endParaRPr lang="zh-CN" altLang="en-US"/>
          </a:p>
          <a:p>
            <a:endParaRPr lang="zh-CN" altLang="en-US"/>
          </a:p>
          <a:p>
            <a:r>
              <a:rPr lang="zh-CN" altLang="en-US"/>
              <a:t>同时，Phaser还支持瓦片地图、定时器、渐变动画、帧动画、滚动背景、对象池、照相机、粒子系统、图形绘制、位图、像素图、图集、加载管理、多点触摸、音视频等等几乎你能够想到的所有做游戏需要的基础功能，是目前市面上2D的H5游戏引擎中功能最丰富的一个。</a:t>
            </a:r>
            <a:endParaRPr lang="zh-CN" altLang="en-US"/>
          </a:p>
          <a:p>
            <a:endParaRPr lang="zh-CN" altLang="en-US"/>
          </a:p>
          <a:p>
            <a:r>
              <a:rPr lang="zh-CN" altLang="en-US"/>
              <a:t>超强定制能力</a:t>
            </a:r>
            <a:endParaRPr lang="zh-CN" altLang="en-US"/>
          </a:p>
          <a:p>
            <a:r>
              <a:rPr lang="zh-CN" altLang="en-US"/>
              <a:t>Phaser的定制能力到底有多强，可以从两方面来讲。</a:t>
            </a:r>
            <a:endParaRPr lang="zh-CN" altLang="en-US"/>
          </a:p>
          <a:p>
            <a:endParaRPr lang="zh-CN" altLang="en-US"/>
          </a:p>
          <a:p>
            <a:r>
              <a:rPr lang="zh-CN" altLang="en-US"/>
              <a:t>第一，Phaser的插件机制。Phaser可以允许开发者通过插件来引入其他强大的能力，比如通过插件你可以引入box2d物理引擎，引入spine骨骼动画，引入列表控件等等。Phaser的插件机制为Phaser提供了无限可能性，强大的插件功能使得Phaser几乎无所不能。</a:t>
            </a:r>
            <a:endParaRPr lang="zh-CN" altLang="en-US"/>
          </a:p>
          <a:p>
            <a:endParaRPr lang="zh-CN" altLang="en-US"/>
          </a:p>
          <a:p>
            <a:r>
              <a:rPr lang="zh-CN" altLang="en-US"/>
              <a:t>第二，Phaser的模块化编译。由于Phaser是源码开放的，我们可以从官方github上获取其源码进行编译，从而编译出我们自己的Phaser。同时，官方的源码写得非常漂亮，在设计之初就考虑到了模块化编译，比如你不需要p2引擎，那么你就可以编译一个phaser-arcade-physics版本，甚至你不需要物理引擎，那么你可以编译一个minimum版本。只需要在编译的时候添加一个参数就好，十分方便，具体请看编译自己的Phaser小节</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2013 年 4 月 Richard Davey 在博客中首次公布了 Phaser，过了这么多年，已经从原先的 1.0 版本迭代到了目前的 2.6.2 正式版，Phaser 2 官方也宣布停止了维护、更新，转而由社区接手来负责维护、更新，衍生出来的版本称为社区版 Phaser CE。Phaser 2 的停止是因为将战场转移到了全新的 Phaser 3 版本。Phaser 3 于 2018 年 2 月 13 日发布到如今已经有相当长的一段时间了，它目前仍然处于开发阶段，一直未发布正式版，官方一直在努力解决该引擎存在的问题，文档和示例目前还处于完善阶段，但引擎的功能已非常完善了，已经能满足游戏开发的需求。</a:t>
            </a:r>
            <a:endParaRPr lang="zh-CN" altLang="en-US">
              <a:sym typeface="+mn-ea"/>
            </a:endParaRPr>
          </a:p>
          <a:p>
            <a:endParaRPr lang="zh-CN" altLang="en-US">
              <a:sym typeface="+mn-ea"/>
            </a:endParaRPr>
          </a:p>
          <a:p>
            <a:r>
              <a:rPr lang="zh-CN" altLang="en-US">
                <a:sym typeface="+mn-ea"/>
              </a:rPr>
              <a:t>主要变化：</a:t>
            </a:r>
            <a:endParaRPr lang="zh-CN" altLang="en-US">
              <a:sym typeface="+mn-ea"/>
            </a:endParaRPr>
          </a:p>
          <a:p>
            <a:r>
              <a:rPr lang="zh-CN" altLang="en-US"/>
              <a:t>https://www.zhihu.com/search?type=content&amp;q=phaser3</a:t>
            </a:r>
            <a:endParaRPr lang="zh-CN" altLang="en-US"/>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浅灰背景">
    <p:spTree>
      <p:nvGrpSpPr>
        <p:cNvPr id="1" name=""/>
        <p:cNvGrpSpPr/>
        <p:nvPr/>
      </p:nvGrpSpPr>
      <p:grpSpPr>
        <a:xfrm>
          <a:off x="0" y="0"/>
          <a:ext cx="0" cy="0"/>
          <a:chOff x="0" y="0"/>
          <a:chExt cx="0" cy="0"/>
        </a:xfrm>
      </p:grpSpPr>
      <p:sp>
        <p:nvSpPr>
          <p:cNvPr id="5" name="矩形 4"/>
          <p:cNvSpPr/>
          <p:nvPr userDrawn="1"/>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advTm="3000">
        <p14:ripple/>
      </p:transition>
    </mc:Choice>
    <mc:Fallback>
      <p:transition advTm="3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首页封面">
    <p:spTree>
      <p:nvGrpSpPr>
        <p:cNvPr id="1" name=""/>
        <p:cNvGrpSpPr/>
        <p:nvPr/>
      </p:nvGrpSpPr>
      <p:grpSpPr>
        <a:xfrm>
          <a:off x="0" y="0"/>
          <a:ext cx="0" cy="0"/>
          <a:chOff x="0" y="0"/>
          <a:chExt cx="0" cy="0"/>
        </a:xfrm>
      </p:grpSpPr>
      <p:sp>
        <p:nvSpPr>
          <p:cNvPr id="6" name="矩形 5"/>
          <p:cNvSpPr/>
          <p:nvPr userDrawn="1"/>
        </p:nvSpPr>
        <p:spPr>
          <a:xfrm>
            <a:off x="0" y="2743201"/>
            <a:ext cx="9144000" cy="4114800"/>
          </a:xfrm>
          <a:prstGeom prst="rect">
            <a:avLst/>
          </a:prstGeom>
          <a:solidFill>
            <a:srgbClr val="006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7110" y="217190"/>
            <a:ext cx="2923522" cy="727977"/>
          </a:xfrm>
          <a:prstGeom prst="rect">
            <a:avLst/>
          </a:prstGeom>
          <a:effectLst>
            <a:reflection blurRad="6350" stA="52000" endA="300" endPos="35000" dir="5400000" sy="-100000" algn="bl" rotWithShape="0"/>
          </a:effectLst>
        </p:spPr>
      </p:pic>
      <p:sp>
        <p:nvSpPr>
          <p:cNvPr id="8" name="标题 1"/>
          <p:cNvSpPr>
            <a:spLocks noGrp="1"/>
          </p:cNvSpPr>
          <p:nvPr>
            <p:ph type="title" hasCustomPrompt="1"/>
          </p:nvPr>
        </p:nvSpPr>
        <p:spPr>
          <a:xfrm>
            <a:off x="452639" y="3556249"/>
            <a:ext cx="8229600" cy="861928"/>
          </a:xfrm>
          <a:prstGeom prst="rect">
            <a:avLst/>
          </a:prstGeom>
        </p:spPr>
        <p:txBody>
          <a:bodyPr/>
          <a:lstStyle>
            <a:lvl1pPr algn="ctr" fontAlgn="base">
              <a:spcBef>
                <a:spcPct val="0"/>
              </a:spcBef>
              <a:spcAft>
                <a:spcPct val="0"/>
              </a:spcAft>
              <a:defRPr sz="4800">
                <a:solidFill>
                  <a:srgbClr val="0066B3"/>
                </a:solidFill>
                <a:latin typeface="+mj-lt"/>
              </a:defRPr>
            </a:lvl1pPr>
          </a:lstStyle>
          <a:p>
            <a:pPr fontAlgn="base">
              <a:spcBef>
                <a:spcPct val="0"/>
              </a:spcBef>
              <a:spcAft>
                <a:spcPct val="0"/>
              </a:spcAft>
            </a:pPr>
            <a:r>
              <a:rPr lang="zh-CN" altLang="en-US" sz="5400" b="1" kern="10" spc="300" dirty="0" smtClean="0">
                <a:solidFill>
                  <a:schemeClr val="bg1"/>
                </a:solidFill>
                <a:cs typeface="+mn-ea"/>
                <a:sym typeface="+mn-lt"/>
              </a:rPr>
              <a:t>添加相关课程章节标题</a:t>
            </a:r>
            <a:endParaRPr lang="zh-CN" altLang="en-US" sz="5400" b="1" kern="10" spc="3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advTm="3000">
        <p14:ripple/>
      </p:transition>
    </mc:Choice>
    <mc:Fallback>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2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200" y="141288"/>
            <a:ext cx="4600576" cy="571500"/>
          </a:xfrm>
          <a:prstGeom prst="rect">
            <a:avLst/>
          </a:prstGeom>
        </p:spPr>
        <p:txBody>
          <a:bodyPr/>
          <a:lstStyle>
            <a:lvl1pPr>
              <a:defRPr sz="3200">
                <a:solidFill>
                  <a:schemeClr val="tx1"/>
                </a:solidFill>
              </a:defRPr>
            </a:lvl1pPr>
          </a:lstStyle>
          <a:p>
            <a:r>
              <a:rPr lang="en-US" altLang="zh-CN" dirty="0"/>
              <a:t>01 </a:t>
            </a:r>
            <a:r>
              <a:rPr lang="zh-CN" altLang="en-US" dirty="0"/>
              <a:t>单击此处输入标题</a:t>
            </a:r>
            <a:endParaRPr lang="zh-CN" altLang="en-US" dirty="0"/>
          </a:p>
        </p:txBody>
      </p:sp>
      <p:sp>
        <p:nvSpPr>
          <p:cNvPr id="3" name="日期占位符 2"/>
          <p:cNvSpPr>
            <a:spLocks noGrp="1"/>
          </p:cNvSpPr>
          <p:nvPr>
            <p:ph type="dt" sz="half" idx="10"/>
          </p:nvPr>
        </p:nvSpPr>
        <p:spPr/>
        <p:txBody>
          <a:bodyPr/>
          <a:lstStyle/>
          <a:p>
            <a:fld id="{E7A3BAA1-0399-4982-9ADF-42D0D51ED48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14F3E240-550B-496C-B175-E079E6E03E7B}" type="slidenum">
              <a:rPr lang="zh-CN" altLang="en-US" smtClean="0"/>
            </a:fld>
            <a:endParaRPr lang="zh-CN" altLang="en-US"/>
          </a:p>
        </p:txBody>
      </p:sp>
      <p:sp>
        <p:nvSpPr>
          <p:cNvPr id="6" name="内容占位符 2"/>
          <p:cNvSpPr>
            <a:spLocks noGrp="1"/>
          </p:cNvSpPr>
          <p:nvPr>
            <p:ph idx="1" hasCustomPrompt="1"/>
          </p:nvPr>
        </p:nvSpPr>
        <p:spPr>
          <a:xfrm>
            <a:off x="628650" y="1530350"/>
            <a:ext cx="7886700" cy="4351338"/>
          </a:xfrm>
        </p:spPr>
        <p:txBody>
          <a:bodyPr/>
          <a:lstStyle/>
          <a:p>
            <a:pPr lvl="0"/>
            <a:r>
              <a:rPr lang="zh-CN" altLang="en-US" dirty="0"/>
              <a:t>单击此处输入正文文本</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cxnSp>
        <p:nvCxnSpPr>
          <p:cNvPr id="8" name="直接连接符 7"/>
          <p:cNvCxnSpPr/>
          <p:nvPr userDrawn="1"/>
        </p:nvCxnSpPr>
        <p:spPr>
          <a:xfrm>
            <a:off x="0" y="7366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C:\Users\Administrator\Desktop\mi.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57335" y="119640"/>
            <a:ext cx="2047632" cy="5187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advTm="3000">
        <p14:ripple/>
      </p:transition>
    </mc:Choice>
    <mc:Fallback>
      <p:transition advTm="300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9511"/>
            <a:ext cx="8741880" cy="899665"/>
          </a:xfrm>
        </p:spPr>
        <p:txBody>
          <a:bodyPr/>
          <a:lstStyle>
            <a:lvl1pPr>
              <a:defRPr baseline="0"/>
            </a:lvl1pPr>
          </a:lstStyle>
          <a:p>
            <a:r>
              <a:rPr lang="en-US" dirty="0"/>
              <a:t>Slide for developer code</a:t>
            </a:r>
            <a:endParaRPr lang="en-US" dirty="0"/>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noAutofit/>
          </a:bodyPr>
          <a:lstStyle/>
          <a:p>
            <a:pPr algn="ctr" defTabSz="932180" fontAlgn="base">
              <a:spcBef>
                <a:spcPct val="0"/>
              </a:spcBef>
              <a:spcAft>
                <a:spcPct val="0"/>
              </a:spcAft>
            </a:pPr>
            <a:endParaRPr lang="en-US" sz="132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 name="Text Placeholder 4"/>
          <p:cNvSpPr>
            <a:spLocks noGrp="1"/>
          </p:cNvSpPr>
          <p:nvPr>
            <p:ph type="body" sz="quarter" idx="10"/>
          </p:nvPr>
        </p:nvSpPr>
        <p:spPr>
          <a:xfrm>
            <a:off x="201929" y="1197321"/>
            <a:ext cx="8740141" cy="1956973"/>
          </a:xfrm>
        </p:spPr>
        <p:txBody>
          <a:bodyPr/>
          <a:lstStyle>
            <a:lvl1pPr marL="0" indent="0">
              <a:buNone/>
              <a:defRPr sz="242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6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0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pic>
        <p:nvPicPr>
          <p:cNvPr id="6" name="Picture 5"/>
          <p:cNvPicPr>
            <a:picLocks noChangeAspect="1"/>
          </p:cNvPicPr>
          <p:nvPr userDrawn="1"/>
        </p:nvPicPr>
        <p:blipFill>
          <a:blip r:embed="rId2"/>
          <a:stretch>
            <a:fillRect/>
          </a:stretch>
        </p:blipFill>
        <p:spPr>
          <a:xfrm>
            <a:off x="7709486" y="163432"/>
            <a:ext cx="1257096" cy="252155"/>
          </a:xfrm>
          <a:prstGeom prst="rect">
            <a:avLst/>
          </a:prstGeom>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gradFill rotWithShape="0">
          <a:gsLst>
            <a:gs pos="0">
              <a:schemeClr val="folHlink"/>
            </a:gs>
            <a:gs pos="100000">
              <a:srgbClr val="FFFFFF"/>
            </a:gs>
          </a:gsLst>
          <a:lin ang="5400000" scaled="1"/>
          <a:tileRect/>
        </a:gradFill>
        <a:effectLst/>
      </p:bgPr>
    </p:bg>
    <p:spTree>
      <p:nvGrpSpPr>
        <p:cNvPr id="1" name=""/>
        <p:cNvGrpSpPr/>
        <p:nvPr/>
      </p:nvGrpSpPr>
      <p:grpSpPr>
        <a:xfrm>
          <a:off x="0" y="0"/>
          <a:ext cx="0" cy="0"/>
          <a:chOff x="0" y="0"/>
          <a:chExt cx="0" cy="0"/>
        </a:xfrm>
      </p:grpSpPr>
      <p:pic>
        <p:nvPicPr>
          <p:cNvPr id="2" name="Picture 32" descr="04_back"/>
          <p:cNvPicPr>
            <a:picLocks noChangeAspect="1"/>
          </p:cNvPicPr>
          <p:nvPr userDrawn="1"/>
        </p:nvPicPr>
        <p:blipFill>
          <a:blip r:embed="rId2"/>
          <a:stretch>
            <a:fillRect/>
          </a:stretch>
        </p:blipFill>
        <p:spPr>
          <a:xfrm>
            <a:off x="388938" y="942975"/>
            <a:ext cx="8367712" cy="5153025"/>
          </a:xfrm>
          <a:prstGeom prst="rect">
            <a:avLst/>
          </a:prstGeom>
          <a:noFill/>
          <a:ln w="9525">
            <a:noFill/>
          </a:ln>
        </p:spPr>
      </p:pic>
      <p:sp>
        <p:nvSpPr>
          <p:cNvPr id="3076" name="Rectangle 24"/>
          <p:cNvSpPr/>
          <p:nvPr userDrawn="1"/>
        </p:nvSpPr>
        <p:spPr>
          <a:xfrm>
            <a:off x="373063" y="942975"/>
            <a:ext cx="8405812" cy="5133975"/>
          </a:xfrm>
          <a:prstGeom prst="rect">
            <a:avLst/>
          </a:prstGeom>
          <a:noFill/>
          <a:ln w="38100" cap="flat" cmpd="sng">
            <a:solidFill>
              <a:schemeClr val="tx1"/>
            </a:solidFill>
            <a:prstDash val="solid"/>
            <a:miter/>
            <a:headEnd type="none" w="med" len="med"/>
            <a:tailEnd type="none" w="med" len="med"/>
          </a:ln>
        </p:spPr>
        <p:txBody>
          <a:bodyPr wrap="none" anchor="ctr"/>
          <a:p>
            <a:pPr lvl="0"/>
            <a:endParaRPr lang="zh-CN" altLang="en-US" dirty="0">
              <a:latin typeface="Arial" panose="020B0604020202020204" pitchFamily="34" charset="0"/>
            </a:endParaRPr>
          </a:p>
        </p:txBody>
      </p:sp>
      <p:sp>
        <p:nvSpPr>
          <p:cNvPr id="3077" name="Line 29"/>
          <p:cNvSpPr/>
          <p:nvPr userDrawn="1"/>
        </p:nvSpPr>
        <p:spPr>
          <a:xfrm>
            <a:off x="381000" y="3000375"/>
            <a:ext cx="4876800" cy="0"/>
          </a:xfrm>
          <a:prstGeom prst="line">
            <a:avLst/>
          </a:prstGeom>
          <a:ln w="9525" cap="flat" cmpd="sng">
            <a:solidFill>
              <a:schemeClr val="tx1"/>
            </a:solidFill>
            <a:prstDash val="solid"/>
            <a:round/>
            <a:headEnd type="none" w="med" len="med"/>
            <a:tailEnd type="none" w="med" len="med"/>
          </a:ln>
        </p:spPr>
        <p:txBody>
          <a:bodyPr anchor="t"/>
          <a:p>
            <a:pPr lvl="0" defTabSz="914400"/>
            <a:endParaRPr lang="zh-CN" altLang="en-US">
              <a:latin typeface="Arial" panose="020B0604020202020204" pitchFamily="34" charset="0"/>
            </a:endParaRPr>
          </a:p>
        </p:txBody>
      </p:sp>
      <p:pic>
        <p:nvPicPr>
          <p:cNvPr id="3078" name="Picture 34" descr="04_icon_f"/>
          <p:cNvPicPr>
            <a:picLocks noChangeAspect="1"/>
          </p:cNvPicPr>
          <p:nvPr userDrawn="1"/>
        </p:nvPicPr>
        <p:blipFill>
          <a:blip r:embed="rId3"/>
          <a:stretch>
            <a:fillRect/>
          </a:stretch>
        </p:blipFill>
        <p:spPr>
          <a:xfrm>
            <a:off x="258128" y="152400"/>
            <a:ext cx="1420812" cy="1420813"/>
          </a:xfrm>
          <a:prstGeom prst="rect">
            <a:avLst/>
          </a:prstGeom>
          <a:noFill/>
          <a:ln w="9525">
            <a:noFill/>
          </a:ln>
        </p:spPr>
      </p:pic>
      <p:sp>
        <p:nvSpPr>
          <p:cNvPr id="3075" name="Rectangle 3"/>
          <p:cNvSpPr>
            <a:spLocks noGrp="1" noChangeArrowheads="1"/>
          </p:cNvSpPr>
          <p:nvPr>
            <p:ph type="subTitle" idx="1"/>
          </p:nvPr>
        </p:nvSpPr>
        <p:spPr>
          <a:xfrm>
            <a:off x="609600" y="3076575"/>
            <a:ext cx="4387850" cy="663575"/>
          </a:xfrm>
        </p:spPr>
        <p:txBody>
          <a:bodyPr/>
          <a:lstStyle>
            <a:lvl1pPr marL="0" indent="0">
              <a:buFont typeface="Wingdings" panose="05000000000000000000" pitchFamily="2" charset="2"/>
              <a:buNone/>
              <a:defRPr sz="2000">
                <a:solidFill>
                  <a:srgbClr val="000000"/>
                </a:solidFill>
              </a:defRPr>
            </a:lvl1pPr>
          </a:lstStyle>
          <a:p>
            <a:pPr fontAlgn="base"/>
            <a:r>
              <a:rPr lang="en-US" altLang="zh-CN" strike="noStrike" noProof="1"/>
              <a:t>Click to edit Master subtitle style</a:t>
            </a:r>
            <a:endParaRPr lang="en-US" altLang="zh-CN" strike="noStrike" noProof="1"/>
          </a:p>
        </p:txBody>
      </p:sp>
      <p:sp>
        <p:nvSpPr>
          <p:cNvPr id="3074" name="Rectangle 2"/>
          <p:cNvSpPr>
            <a:spLocks noGrp="1" noChangeArrowheads="1"/>
          </p:cNvSpPr>
          <p:nvPr>
            <p:ph type="ctrTitle" hasCustomPrompt="1"/>
          </p:nvPr>
        </p:nvSpPr>
        <p:spPr bwMode="gray">
          <a:xfrm>
            <a:off x="533400" y="2390775"/>
            <a:ext cx="4648200" cy="533400"/>
          </a:xfrm>
        </p:spPr>
        <p:txBody>
          <a:bodyPr/>
          <a:lstStyle>
            <a:lvl1pPr algn="l">
              <a:defRPr sz="3200">
                <a:solidFill>
                  <a:schemeClr val="tx1"/>
                </a:solidFill>
                <a:ea typeface="宋体" panose="02010600030101010101" pitchFamily="2" charset="-122"/>
              </a:defRPr>
            </a:lvl1pPr>
          </a:lstStyle>
          <a:p>
            <a:pPr fontAlgn="base"/>
            <a:r>
              <a:rPr lang="en-US" altLang="zh-CN" strike="noStrike" noProof="1"/>
              <a:t>2D游戏引擎开发与应用</a:t>
            </a:r>
            <a:endParaRPr lang="en-US" altLang="zh-CN" strike="noStrike" noProof="1"/>
          </a:p>
        </p:txBody>
      </p:sp>
      <p:pic>
        <p:nvPicPr>
          <p:cNvPr id="5" name="图片 4" descr="标志与英文左右排列1-副本副本"/>
          <p:cNvPicPr>
            <a:picLocks noChangeAspect="1"/>
          </p:cNvPicPr>
          <p:nvPr userDrawn="1"/>
        </p:nvPicPr>
        <p:blipFill>
          <a:blip r:embed="rId4"/>
          <a:stretch>
            <a:fillRect/>
          </a:stretch>
        </p:blipFill>
        <p:spPr>
          <a:xfrm>
            <a:off x="8375650" y="152400"/>
            <a:ext cx="539750" cy="528638"/>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advTm="3000">
        <p14:ripple/>
      </p:transition>
    </mc:Choice>
    <mc:Fallback>
      <p:transition advTm="3000">
        <p:fade/>
      </p:transition>
    </mc:Fallback>
  </mc:AlternateContent>
  <p:hf sldNum="0" hdr="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rotWithShape="0">
          <a:gsLst>
            <a:gs pos="0">
              <a:schemeClr val="folHlink"/>
            </a:gs>
            <a:gs pos="100000">
              <a:srgbClr val="FFFFFF"/>
            </a:gs>
          </a:gsLst>
          <a:lin ang="54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28600" y="152400"/>
            <a:ext cx="8686800" cy="563563"/>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lvl1pPr>
              <a:defRPr>
                <a:solidFill>
                  <a:schemeClr val="tx1"/>
                </a:solidFill>
                <a:latin typeface="微软雅黑" panose="020B0503020204020204" charset="-122"/>
                <a:ea typeface="微软雅黑" panose="020B0503020204020204" charset="-122"/>
              </a:defRPr>
            </a:lvl1pPr>
            <a:lvl2pPr>
              <a:defRPr>
                <a:solidFill>
                  <a:schemeClr val="tx1"/>
                </a:solidFill>
                <a:latin typeface="微软雅黑" panose="020B0503020204020204" charset="-122"/>
                <a:ea typeface="微软雅黑" panose="020B0503020204020204" charset="-122"/>
              </a:defRPr>
            </a:lvl2pPr>
            <a:lvl3pPr>
              <a:defRPr>
                <a:solidFill>
                  <a:schemeClr val="tx1"/>
                </a:solidFill>
                <a:latin typeface="微软雅黑" panose="020B0503020204020204" charset="-122"/>
                <a:ea typeface="微软雅黑" panose="020B0503020204020204" charset="-122"/>
              </a:defRPr>
            </a:lvl3pPr>
            <a:lvl4pPr>
              <a:defRPr>
                <a:solidFill>
                  <a:schemeClr val="tx1"/>
                </a:solidFill>
                <a:latin typeface="微软雅黑" panose="020B0503020204020204" charset="-122"/>
                <a:ea typeface="微软雅黑" panose="020B0503020204020204" charset="-122"/>
              </a:defRPr>
            </a:lvl4pPr>
            <a:lvl5pPr>
              <a:defRPr>
                <a:solidFill>
                  <a:schemeClr val="tx1"/>
                </a:solidFill>
                <a:latin typeface="微软雅黑" panose="020B0503020204020204" charset="-122"/>
                <a:ea typeface="微软雅黑" panose="020B0503020204020204" charset="-122"/>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advTm="3000">
        <p14:ripple/>
      </p:transition>
    </mc:Choice>
    <mc:Fallback>
      <p:transition advTm="3000">
        <p:fade/>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alpha val="50000"/>
          </a:schemeClr>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28650" y="1139825"/>
            <a:ext cx="78867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A3BAA1-0399-4982-9ADF-42D0D51ED489}" type="datetimeFigureOut">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F3E240-550B-496C-B175-E079E6E03E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advTm="3000">
        <p14:ripple/>
      </p:transition>
    </mc:Choice>
    <mc:Fallback>
      <p:transition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3.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副标题"/>
          <p:cNvSpPr txBox="1">
            <a:spLocks noChangeArrowheads="1"/>
          </p:cNvSpPr>
          <p:nvPr/>
        </p:nvSpPr>
        <p:spPr bwMode="ltGray">
          <a:xfrm>
            <a:off x="3182706" y="4613656"/>
            <a:ext cx="2980350" cy="573405"/>
          </a:xfrm>
          <a:prstGeom prst="rect">
            <a:avLst/>
          </a:prstGeom>
          <a:noFill/>
          <a:ln>
            <a:noFill/>
          </a:ln>
          <a:effectLst/>
        </p:spPr>
        <p:txBody>
          <a:bodyPr wrap="square" lIns="81667" tIns="40833" rIns="81667" bIns="40833">
            <a:spAutoFit/>
          </a:bodyPr>
          <a:lstStyle>
            <a:lvl1pPr algn="l" defTabSz="815975" fontAlgn="base">
              <a:defRPr>
                <a:solidFill>
                  <a:schemeClr val="tx1"/>
                </a:solidFill>
                <a:latin typeface="Arial" panose="020B0604020202020204" pitchFamily="34" charset="0"/>
              </a:defRPr>
            </a:lvl1pPr>
            <a:lvl2pPr marL="408305" algn="l" defTabSz="815975" fontAlgn="base">
              <a:defRPr>
                <a:solidFill>
                  <a:schemeClr val="tx1"/>
                </a:solidFill>
                <a:latin typeface="Arial" panose="020B0604020202020204" pitchFamily="34" charset="0"/>
              </a:defRPr>
            </a:lvl2pPr>
            <a:lvl3pPr marL="815975" algn="l" defTabSz="815975" fontAlgn="base">
              <a:defRPr>
                <a:solidFill>
                  <a:schemeClr val="tx1"/>
                </a:solidFill>
                <a:latin typeface="Arial" panose="020B0604020202020204" pitchFamily="34" charset="0"/>
              </a:defRPr>
            </a:lvl3pPr>
            <a:lvl4pPr marL="1225550" algn="l" defTabSz="815975" fontAlgn="base">
              <a:defRPr>
                <a:solidFill>
                  <a:schemeClr val="tx1"/>
                </a:solidFill>
                <a:latin typeface="Arial" panose="020B0604020202020204" pitchFamily="34" charset="0"/>
              </a:defRPr>
            </a:lvl4pPr>
            <a:lvl5pPr marL="1633855" algn="l" defTabSz="815975" fontAlgn="base">
              <a:defRPr>
                <a:solidFill>
                  <a:schemeClr val="tx1"/>
                </a:solidFill>
                <a:latin typeface="Arial" panose="020B0604020202020204" pitchFamily="34" charset="0"/>
              </a:defRPr>
            </a:lvl5pPr>
            <a:lvl6pPr marL="2091055" defTabSz="815975" fontAlgn="base">
              <a:spcBef>
                <a:spcPct val="0"/>
              </a:spcBef>
              <a:spcAft>
                <a:spcPct val="0"/>
              </a:spcAft>
              <a:defRPr>
                <a:solidFill>
                  <a:schemeClr val="tx1"/>
                </a:solidFill>
                <a:latin typeface="Arial" panose="020B0604020202020204" pitchFamily="34" charset="0"/>
              </a:defRPr>
            </a:lvl6pPr>
            <a:lvl7pPr marL="2548255" defTabSz="815975" fontAlgn="base">
              <a:spcBef>
                <a:spcPct val="0"/>
              </a:spcBef>
              <a:spcAft>
                <a:spcPct val="0"/>
              </a:spcAft>
              <a:defRPr>
                <a:solidFill>
                  <a:schemeClr val="tx1"/>
                </a:solidFill>
                <a:latin typeface="Arial" panose="020B0604020202020204" pitchFamily="34" charset="0"/>
              </a:defRPr>
            </a:lvl7pPr>
            <a:lvl8pPr marL="3005455" defTabSz="815975" fontAlgn="base">
              <a:spcBef>
                <a:spcPct val="0"/>
              </a:spcBef>
              <a:spcAft>
                <a:spcPct val="0"/>
              </a:spcAft>
              <a:defRPr>
                <a:solidFill>
                  <a:schemeClr val="tx1"/>
                </a:solidFill>
                <a:latin typeface="Arial" panose="020B0604020202020204" pitchFamily="34" charset="0"/>
              </a:defRPr>
            </a:lvl8pPr>
            <a:lvl9pPr marL="3462655" defTabSz="815975" fontAlgn="base">
              <a:spcBef>
                <a:spcPct val="0"/>
              </a:spcBef>
              <a:spcAft>
                <a:spcPct val="0"/>
              </a:spcAft>
              <a:defRPr>
                <a:solidFill>
                  <a:schemeClr val="tx1"/>
                </a:solidFill>
                <a:latin typeface="Arial" panose="020B0604020202020204" pitchFamily="34" charset="0"/>
              </a:defRPr>
            </a:lvl9pPr>
          </a:lstStyle>
          <a:p>
            <a:pPr algn="ctr">
              <a:spcBef>
                <a:spcPct val="0"/>
              </a:spcBef>
              <a:spcAft>
                <a:spcPct val="0"/>
              </a:spcAft>
            </a:pPr>
            <a:r>
              <a:rPr lang="zh-CN" altLang="en-US" sz="3200" spc="300" dirty="0">
                <a:solidFill>
                  <a:schemeClr val="bg1"/>
                </a:solidFill>
                <a:latin typeface="微软雅黑" panose="020B0503020204020204" charset="-122"/>
                <a:ea typeface="微软雅黑" panose="020B0503020204020204" charset="-122"/>
                <a:cs typeface="+mn-ea"/>
                <a:sym typeface="+mn-lt"/>
              </a:rPr>
              <a:t>主讲：刘生建</a:t>
            </a:r>
            <a:endParaRPr lang="zh-CN" altLang="en-US" sz="3200" spc="300" dirty="0">
              <a:solidFill>
                <a:schemeClr val="bg1"/>
              </a:solidFill>
              <a:latin typeface="微软雅黑" panose="020B0503020204020204" charset="-122"/>
              <a:ea typeface="微软雅黑" panose="020B0503020204020204" charset="-122"/>
              <a:cs typeface="+mn-ea"/>
              <a:sym typeface="+mn-lt"/>
            </a:endParaRPr>
          </a:p>
        </p:txBody>
      </p:sp>
      <p:sp>
        <p:nvSpPr>
          <p:cNvPr id="3" name="标题 2"/>
          <p:cNvSpPr>
            <a:spLocks noGrp="1"/>
          </p:cNvSpPr>
          <p:nvPr>
            <p:ph type="title"/>
          </p:nvPr>
        </p:nvSpPr>
        <p:spPr>
          <a:xfrm>
            <a:off x="452639" y="3336793"/>
            <a:ext cx="8229600" cy="861928"/>
          </a:xfrm>
          <a:prstGeom prst="rect">
            <a:avLst/>
          </a:prstGeom>
        </p:spPr>
        <p:txBody>
          <a:bodyPr/>
          <a:lstStyle/>
          <a:p>
            <a:r>
              <a:rPr lang="zh-CN" altLang="en-US" kern="10" spc="300" dirty="0" smtClean="0">
                <a:solidFill>
                  <a:schemeClr val="bg1"/>
                </a:solidFill>
                <a:latin typeface="微软雅黑" panose="020B0503020204020204" charset="-122"/>
                <a:ea typeface="微软雅黑" panose="020B0503020204020204" charset="-122"/>
                <a:cs typeface="微软雅黑" panose="020B0503020204020204" charset="-122"/>
                <a:sym typeface="+mn-lt"/>
              </a:rPr>
              <a:t>第</a:t>
            </a:r>
            <a:r>
              <a:rPr lang="en-US" altLang="zh-CN" kern="10" spc="300" dirty="0" smtClean="0">
                <a:solidFill>
                  <a:schemeClr val="bg1"/>
                </a:solidFill>
                <a:latin typeface="微软雅黑" panose="020B0503020204020204" charset="-122"/>
                <a:ea typeface="微软雅黑" panose="020B0503020204020204" charset="-122"/>
                <a:cs typeface="微软雅黑" panose="020B0503020204020204" charset="-122"/>
                <a:sym typeface="+mn-lt"/>
              </a:rPr>
              <a:t>3</a:t>
            </a:r>
            <a:r>
              <a:rPr lang="zh-CN" altLang="en-US" kern="10" spc="300" dirty="0" smtClean="0">
                <a:solidFill>
                  <a:schemeClr val="bg1"/>
                </a:solidFill>
                <a:latin typeface="微软雅黑" panose="020B0503020204020204" charset="-122"/>
                <a:ea typeface="微软雅黑" panose="020B0503020204020204" charset="-122"/>
                <a:cs typeface="微软雅黑" panose="020B0503020204020204" charset="-122"/>
                <a:sym typeface="+mn-lt"/>
              </a:rPr>
              <a:t>讲 </a:t>
            </a:r>
            <a:r>
              <a:rPr lang="en-US" altLang="zh-CN" kern="10" spc="300" dirty="0" smtClean="0">
                <a:solidFill>
                  <a:schemeClr val="bg1"/>
                </a:solidFill>
                <a:latin typeface="微软雅黑" panose="020B0503020204020204" charset="-122"/>
                <a:ea typeface="微软雅黑" panose="020B0503020204020204" charset="-122"/>
                <a:cs typeface="微软雅黑" panose="020B0503020204020204" charset="-122"/>
                <a:sym typeface="+mn-lt"/>
              </a:rPr>
              <a:t>Phaser3</a:t>
            </a:r>
            <a:r>
              <a:rPr lang="zh-CN" altLang="en-US" kern="10" spc="300" dirty="0" smtClean="0">
                <a:solidFill>
                  <a:schemeClr val="bg1"/>
                </a:solidFill>
                <a:latin typeface="微软雅黑" panose="020B0503020204020204" charset="-122"/>
                <a:ea typeface="微软雅黑" panose="020B0503020204020204" charset="-122"/>
                <a:cs typeface="微软雅黑" panose="020B0503020204020204" charset="-122"/>
                <a:sym typeface="+mn-lt"/>
              </a:rPr>
              <a:t>基础</a:t>
            </a:r>
            <a:endParaRPr lang="zh-CN" altLang="en-US" kern="10" spc="300" dirty="0" smtClean="0">
              <a:solidFill>
                <a:schemeClr val="bg1"/>
              </a:solidFill>
              <a:latin typeface="微软雅黑" panose="020B0503020204020204" charset="-122"/>
              <a:ea typeface="微软雅黑" panose="020B0503020204020204" charset="-122"/>
              <a:cs typeface="微软雅黑" panose="020B0503020204020204" charset="-122"/>
              <a:sym typeface="+mn-lt"/>
            </a:endParaRPr>
          </a:p>
        </p:txBody>
      </p:sp>
      <p:sp>
        <p:nvSpPr>
          <p:cNvPr id="4" name="标题 1"/>
          <p:cNvSpPr txBox="1"/>
          <p:nvPr/>
        </p:nvSpPr>
        <p:spPr>
          <a:xfrm>
            <a:off x="477023" y="1649063"/>
            <a:ext cx="8229600" cy="861928"/>
          </a:xfrm>
          <a:prstGeom prst="rect">
            <a:avLst/>
          </a:prstGeom>
        </p:spPr>
        <p:txBody>
          <a:bodyPr/>
          <a:lstStyle>
            <a:lvl1pPr algn="ctr" defTabSz="914400" rtl="0" eaLnBrk="1" fontAlgn="base" latinLnBrk="0" hangingPunct="1">
              <a:lnSpc>
                <a:spcPct val="90000"/>
              </a:lnSpc>
              <a:spcBef>
                <a:spcPct val="0"/>
              </a:spcBef>
              <a:spcAft>
                <a:spcPct val="0"/>
              </a:spcAft>
              <a:buNone/>
              <a:defRPr sz="4400" kern="1200">
                <a:solidFill>
                  <a:schemeClr val="tx1"/>
                </a:solidFill>
                <a:latin typeface="+mj-lt"/>
                <a:ea typeface="+mj-ea"/>
                <a:cs typeface="+mj-cs"/>
              </a:defRPr>
            </a:lvl1pPr>
          </a:lstStyle>
          <a:p>
            <a:r>
              <a:rPr lang="en-US" altLang="zh-CN" sz="5400" b="1" kern="10" spc="300" dirty="0" smtClean="0">
                <a:solidFill>
                  <a:srgbClr val="0066B3"/>
                </a:solidFill>
                <a:cs typeface="+mn-ea"/>
                <a:sym typeface="+mn-lt"/>
              </a:rPr>
              <a:t>2D</a:t>
            </a:r>
            <a:r>
              <a:rPr lang="zh-CN" altLang="en-US" sz="5400" b="1" kern="10" spc="300" dirty="0" smtClean="0">
                <a:solidFill>
                  <a:srgbClr val="0066B3"/>
                </a:solidFill>
                <a:cs typeface="+mn-ea"/>
                <a:sym typeface="+mn-lt"/>
              </a:rPr>
              <a:t>游戏引擎应用与开发</a:t>
            </a:r>
            <a:endParaRPr lang="zh-CN" altLang="en-US" sz="5400" b="1" kern="10" spc="300" dirty="0" smtClean="0">
              <a:solidFill>
                <a:srgbClr val="0066B3"/>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rippl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title"/>
          </p:nvPr>
        </p:nvSpPr>
        <p:spPr>
          <a:xfrm>
            <a:off x="457200" y="141605"/>
            <a:ext cx="5832475" cy="571500"/>
          </a:xfrm>
        </p:spPr>
        <p:txBody>
          <a:bodyPr/>
          <a:p>
            <a:r>
              <a:rPr lang="en-US" altLang="zh-CN"/>
              <a:t>1.4 </a:t>
            </a:r>
            <a:r>
              <a:rPr lang="zh-CN" altLang="en-US"/>
              <a:t>其他网页游戏框架</a:t>
            </a:r>
            <a:r>
              <a:rPr lang="en-US" altLang="zh-CN"/>
              <a:t>(2)</a:t>
            </a:r>
            <a:endParaRPr lang="en-US" altLang="zh-CN"/>
          </a:p>
        </p:txBody>
      </p:sp>
      <p:sp>
        <p:nvSpPr>
          <p:cNvPr id="3" name="内容占位符 2"/>
          <p:cNvSpPr>
            <a:spLocks noGrp="1"/>
          </p:cNvSpPr>
          <p:nvPr>
            <p:ph idx="1"/>
          </p:nvPr>
        </p:nvSpPr>
        <p:spPr>
          <a:xfrm>
            <a:off x="491490" y="5666105"/>
            <a:ext cx="7886700" cy="869950"/>
          </a:xfrm>
        </p:spPr>
        <p:txBody>
          <a:bodyPr>
            <a:normAutofit lnSpcReduction="20000"/>
          </a:bodyPr>
          <a:p>
            <a:pPr>
              <a:defRPr/>
            </a:pPr>
            <a:r>
              <a:rPr dirty="0">
                <a:effectLst/>
                <a:latin typeface="微软雅黑" panose="020B0503020204020204" charset="-122"/>
                <a:ea typeface="微软雅黑" panose="020B0503020204020204" charset="-122"/>
                <a:cs typeface="微软雅黑" panose="020B0503020204020204" charset="-122"/>
              </a:rPr>
              <a:t>https://www.egret.com/</a:t>
            </a:r>
            <a:endParaRPr dirty="0">
              <a:effectLst/>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241935" y="1007745"/>
            <a:ext cx="8234680" cy="43910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title"/>
          </p:nvPr>
        </p:nvSpPr>
        <p:spPr>
          <a:xfrm>
            <a:off x="457200" y="141605"/>
            <a:ext cx="5832475" cy="571500"/>
          </a:xfrm>
        </p:spPr>
        <p:txBody>
          <a:bodyPr/>
          <a:p>
            <a:r>
              <a:rPr lang="en-US" altLang="zh-CN"/>
              <a:t>1.4 </a:t>
            </a:r>
            <a:r>
              <a:rPr lang="zh-CN" altLang="en-US"/>
              <a:t>其他网页游戏框架</a:t>
            </a:r>
            <a:r>
              <a:rPr lang="en-US" altLang="zh-CN"/>
              <a:t>(3)</a:t>
            </a:r>
            <a:endParaRPr lang="en-US" altLang="zh-CN"/>
          </a:p>
        </p:txBody>
      </p:sp>
      <p:sp>
        <p:nvSpPr>
          <p:cNvPr id="3" name="内容占位符 2"/>
          <p:cNvSpPr>
            <a:spLocks noGrp="1"/>
          </p:cNvSpPr>
          <p:nvPr>
            <p:ph idx="1"/>
          </p:nvPr>
        </p:nvSpPr>
        <p:spPr>
          <a:xfrm>
            <a:off x="491490" y="5666105"/>
            <a:ext cx="7886700" cy="869950"/>
          </a:xfrm>
        </p:spPr>
        <p:txBody>
          <a:bodyPr>
            <a:normAutofit lnSpcReduction="20000"/>
          </a:bodyPr>
          <a:p>
            <a:pPr>
              <a:defRPr/>
            </a:pPr>
            <a:r>
              <a:rPr dirty="0">
                <a:effectLst/>
                <a:latin typeface="微软雅黑" panose="020B0503020204020204" charset="-122"/>
                <a:ea typeface="微软雅黑" panose="020B0503020204020204" charset="-122"/>
                <a:cs typeface="微软雅黑" panose="020B0503020204020204" charset="-122"/>
              </a:rPr>
              <a:t>https://pixijs.com/</a:t>
            </a:r>
            <a:endParaRPr dirty="0">
              <a:effectLst/>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692785" y="962025"/>
            <a:ext cx="4896485" cy="45485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title"/>
          </p:nvPr>
        </p:nvSpPr>
        <p:spPr>
          <a:xfrm>
            <a:off x="457200" y="141605"/>
            <a:ext cx="5832475" cy="571500"/>
          </a:xfrm>
        </p:spPr>
        <p:txBody>
          <a:bodyPr/>
          <a:p>
            <a:r>
              <a:rPr lang="en-US" altLang="zh-CN"/>
              <a:t>1.5 </a:t>
            </a:r>
            <a:r>
              <a:rPr lang="zh-CN" altLang="en-US"/>
              <a:t>网页游戏框架对比</a:t>
            </a:r>
            <a:endParaRPr lang="zh-CN" altLang="en-US"/>
          </a:p>
        </p:txBody>
      </p:sp>
      <p:graphicFrame>
        <p:nvGraphicFramePr>
          <p:cNvPr id="6" name="表格 5"/>
          <p:cNvGraphicFramePr/>
          <p:nvPr>
            <p:custDataLst>
              <p:tags r:id="rId1"/>
            </p:custDataLst>
          </p:nvPr>
        </p:nvGraphicFramePr>
        <p:xfrm>
          <a:off x="771525" y="1573528"/>
          <a:ext cx="7248525" cy="3363595"/>
        </p:xfrm>
        <a:graphic>
          <a:graphicData uri="http://schemas.openxmlformats.org/drawingml/2006/table">
            <a:tbl>
              <a:tblPr firstRow="1" bandRow="1">
                <a:tableStyleId>{5C22544A-7EE6-4342-B048-85BDC9FD1C3A}</a:tableStyleId>
              </a:tblPr>
              <a:tblGrid>
                <a:gridCol w="1722755"/>
                <a:gridCol w="1863725"/>
                <a:gridCol w="3662045"/>
              </a:tblGrid>
              <a:tr h="433705">
                <a:tc>
                  <a:txBody>
                    <a:bodyPr/>
                    <a:p>
                      <a:pPr>
                        <a:buNone/>
                      </a:pPr>
                      <a:r>
                        <a:rPr lang="zh-CN" altLang="en-US"/>
                        <a:t>框架名称</a:t>
                      </a:r>
                      <a:endParaRPr lang="zh-CN" altLang="en-US"/>
                    </a:p>
                  </a:txBody>
                  <a:tcPr/>
                </a:tc>
                <a:tc>
                  <a:txBody>
                    <a:bodyPr/>
                    <a:p>
                      <a:pPr>
                        <a:buNone/>
                      </a:pPr>
                      <a:r>
                        <a:rPr lang="en-US" altLang="zh-CN"/>
                        <a:t>github</a:t>
                      </a:r>
                      <a:r>
                        <a:rPr lang="zh-CN" altLang="en-US"/>
                        <a:t>点赞</a:t>
                      </a:r>
                      <a:endParaRPr lang="zh-CN" altLang="en-US"/>
                    </a:p>
                  </a:txBody>
                  <a:tcPr/>
                </a:tc>
                <a:tc>
                  <a:txBody>
                    <a:bodyPr/>
                    <a:p>
                      <a:pPr>
                        <a:buNone/>
                      </a:pPr>
                      <a:r>
                        <a:rPr lang="zh-CN" altLang="en-US"/>
                        <a:t>特点</a:t>
                      </a:r>
                      <a:endParaRPr lang="zh-CN" altLang="en-US"/>
                    </a:p>
                  </a:txBody>
                  <a:tcPr/>
                </a:tc>
              </a:tr>
              <a:tr h="433070">
                <a:tc>
                  <a:txBody>
                    <a:bodyPr/>
                    <a:p>
                      <a:pPr>
                        <a:buNone/>
                      </a:pPr>
                      <a:r>
                        <a:rPr lang="en-US" altLang="zh-CN"/>
                        <a:t>Phaser</a:t>
                      </a:r>
                      <a:endParaRPr lang="en-US" altLang="zh-CN"/>
                    </a:p>
                  </a:txBody>
                  <a:tcPr/>
                </a:tc>
                <a:tc>
                  <a:txBody>
                    <a:bodyPr/>
                    <a:p>
                      <a:pPr>
                        <a:buNone/>
                      </a:pPr>
                      <a:r>
                        <a:rPr lang="en-US" altLang="zh-CN"/>
                        <a:t>30.4k</a:t>
                      </a:r>
                      <a:endParaRPr lang="en-US" altLang="zh-CN"/>
                    </a:p>
                  </a:txBody>
                  <a:tcPr/>
                </a:tc>
                <a:tc>
                  <a:txBody>
                    <a:bodyPr/>
                    <a:p>
                      <a:pPr>
                        <a:buNone/>
                      </a:pPr>
                      <a:r>
                        <a:rPr lang="zh-CN" altLang="en-US"/>
                        <a:t>快速开发休闲小游戏，例子丰富</a:t>
                      </a:r>
                      <a:endParaRPr lang="zh-CN" altLang="en-US"/>
                    </a:p>
                  </a:txBody>
                  <a:tcPr/>
                </a:tc>
              </a:tr>
              <a:tr h="728345">
                <a:tc>
                  <a:txBody>
                    <a:bodyPr/>
                    <a:p>
                      <a:pPr>
                        <a:buNone/>
                      </a:pPr>
                      <a:r>
                        <a:rPr lang="zh-CN" altLang="en-US"/>
                        <a:t>PixiJS</a:t>
                      </a:r>
                      <a:endParaRPr lang="zh-CN" altLang="en-US"/>
                    </a:p>
                  </a:txBody>
                  <a:tcPr/>
                </a:tc>
                <a:tc>
                  <a:txBody>
                    <a:bodyPr/>
                    <a:p>
                      <a:pPr>
                        <a:buNone/>
                      </a:pPr>
                      <a:r>
                        <a:rPr lang="en-US" altLang="zh-CN"/>
                        <a:t>34.2k</a:t>
                      </a:r>
                      <a:endParaRPr lang="en-US" altLang="zh-CN"/>
                    </a:p>
                  </a:txBody>
                  <a:tcPr/>
                </a:tc>
                <a:tc>
                  <a:txBody>
                    <a:bodyPr/>
                    <a:p>
                      <a:pPr>
                        <a:buNone/>
                      </a:pPr>
                      <a:r>
                        <a:rPr lang="zh-CN" altLang="en-US"/>
                        <a:t>专注渲染效果及效率，可用于广告制作</a:t>
                      </a:r>
                      <a:endParaRPr lang="zh-CN" altLang="en-US"/>
                    </a:p>
                  </a:txBody>
                  <a:tcPr/>
                </a:tc>
              </a:tr>
              <a:tr h="727710">
                <a:tc>
                  <a:txBody>
                    <a:bodyPr/>
                    <a:p>
                      <a:pPr>
                        <a:buNone/>
                      </a:pPr>
                      <a:r>
                        <a:rPr lang="zh-CN" altLang="en-US"/>
                        <a:t>Cocos Creator</a:t>
                      </a:r>
                      <a:endParaRPr lang="zh-CN" altLang="en-US"/>
                    </a:p>
                  </a:txBody>
                  <a:tcPr/>
                </a:tc>
                <a:tc>
                  <a:txBody>
                    <a:bodyPr/>
                    <a:p>
                      <a:pPr>
                        <a:buNone/>
                      </a:pPr>
                      <a:r>
                        <a:rPr lang="en-US" altLang="zh-CN"/>
                        <a:t>2.5k</a:t>
                      </a:r>
                      <a:endParaRPr lang="en-US" altLang="zh-CN"/>
                    </a:p>
                  </a:txBody>
                  <a:tcPr/>
                </a:tc>
                <a:tc>
                  <a:txBody>
                    <a:bodyPr/>
                    <a:p>
                      <a:pPr>
                        <a:buNone/>
                      </a:pPr>
                      <a:r>
                        <a:rPr lang="zh-CN" altLang="en-US"/>
                        <a:t>功能全面，开发方式接近</a:t>
                      </a:r>
                      <a:r>
                        <a:rPr lang="en-US" altLang="zh-CN"/>
                        <a:t>Unity</a:t>
                      </a:r>
                      <a:r>
                        <a:rPr lang="zh-CN" altLang="en-US"/>
                        <a:t>，但是案例和文档不足</a:t>
                      </a:r>
                      <a:endParaRPr lang="zh-CN" altLang="en-US"/>
                    </a:p>
                  </a:txBody>
                  <a:tcPr/>
                </a:tc>
              </a:tr>
              <a:tr h="1040765">
                <a:tc>
                  <a:txBody>
                    <a:bodyPr/>
                    <a:p>
                      <a:pPr>
                        <a:buNone/>
                      </a:pPr>
                      <a:r>
                        <a:rPr lang="zh-CN" altLang="en-US"/>
                        <a:t>egret-core</a:t>
                      </a:r>
                      <a:endParaRPr lang="zh-CN" altLang="en-US"/>
                    </a:p>
                  </a:txBody>
                  <a:tcPr/>
                </a:tc>
                <a:tc>
                  <a:txBody>
                    <a:bodyPr/>
                    <a:p>
                      <a:pPr>
                        <a:buNone/>
                      </a:pPr>
                      <a:r>
                        <a:rPr lang="en-US" altLang="zh-CN"/>
                        <a:t>3.6k</a:t>
                      </a:r>
                      <a:endParaRPr lang="en-US" altLang="zh-CN"/>
                    </a:p>
                  </a:txBody>
                  <a:tcPr/>
                </a:tc>
                <a:tc>
                  <a:txBody>
                    <a:bodyPr/>
                    <a:p>
                      <a:pPr>
                        <a:buNone/>
                      </a:pPr>
                      <a:r>
                        <a:rPr lang="zh-CN" altLang="en-US" sz="1800">
                          <a:sym typeface="+mn-ea"/>
                        </a:rPr>
                        <a:t>功能全面，对龙骨动画支持很好</a:t>
                      </a:r>
                      <a:r>
                        <a:rPr lang="zh-CN" altLang="en-US" sz="1800">
                          <a:sym typeface="+mn-ea"/>
                        </a:rPr>
                        <a:t>，但是案例和文档不足</a:t>
                      </a:r>
                      <a:endParaRPr lang="zh-CN" altLang="en-US" sz="1800">
                        <a:sym typeface="+mn-ea"/>
                      </a:endParaRPr>
                    </a:p>
                    <a:p>
                      <a:pPr>
                        <a:buNone/>
                      </a:pPr>
                      <a:endParaRPr lang="zh-CN" alt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p:cNvSpPr/>
          <p:nvPr/>
        </p:nvSpPr>
        <p:spPr>
          <a:xfrm>
            <a:off x="0" y="2544568"/>
            <a:ext cx="9144000" cy="1292712"/>
          </a:xfrm>
          <a:prstGeom prst="rect">
            <a:avLst/>
          </a:prstGeom>
          <a:solidFill>
            <a:srgbClr val="006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06" name="文本框 17"/>
          <p:cNvSpPr txBox="1"/>
          <p:nvPr/>
        </p:nvSpPr>
        <p:spPr>
          <a:xfrm>
            <a:off x="2773045" y="2738755"/>
            <a:ext cx="5726430" cy="829945"/>
          </a:xfrm>
          <a:prstGeom prst="rect">
            <a:avLst/>
          </a:prstGeom>
          <a:noFill/>
        </p:spPr>
        <p:txBody>
          <a:bodyPr wrap="square" rtlCol="0">
            <a:spAutoFit/>
          </a:bodyPr>
          <a:lstStyle/>
          <a:p>
            <a:r>
              <a:rPr lang="en-US" altLang="zh-CN" sz="4800" dirty="0">
                <a:solidFill>
                  <a:schemeClr val="bg1"/>
                </a:solidFill>
                <a:cs typeface="+mn-ea"/>
                <a:sym typeface="+mn-lt"/>
              </a:rPr>
              <a:t> Phaser</a:t>
            </a:r>
            <a:r>
              <a:rPr lang="zh-CN" altLang="en-US" sz="4800" dirty="0">
                <a:solidFill>
                  <a:schemeClr val="bg1"/>
                </a:solidFill>
                <a:cs typeface="+mn-ea"/>
                <a:sym typeface="+mn-lt"/>
              </a:rPr>
              <a:t>核心概念</a:t>
            </a:r>
            <a:endParaRPr lang="zh-CN" altLang="en-US" sz="4800" dirty="0">
              <a:solidFill>
                <a:schemeClr val="bg1"/>
              </a:solidFill>
              <a:cs typeface="+mn-ea"/>
              <a:sym typeface="+mn-lt"/>
            </a:endParaRPr>
          </a:p>
        </p:txBody>
      </p:sp>
      <p:grpSp>
        <p:nvGrpSpPr>
          <p:cNvPr id="10" name="组合 9"/>
          <p:cNvGrpSpPr/>
          <p:nvPr/>
        </p:nvGrpSpPr>
        <p:grpSpPr>
          <a:xfrm>
            <a:off x="1481329" y="2632179"/>
            <a:ext cx="1199104" cy="1137105"/>
            <a:chOff x="1041891" y="2887277"/>
            <a:chExt cx="1036261" cy="1036518"/>
          </a:xfrm>
          <a:effectLst>
            <a:outerShdw blurRad="50800" dist="38100" dir="2700000" algn="tl" rotWithShape="0">
              <a:prstClr val="black">
                <a:alpha val="40000"/>
              </a:prstClr>
            </a:outerShdw>
          </a:effectLst>
        </p:grpSpPr>
        <p:sp>
          <p:nvSpPr>
            <p:cNvPr id="11" name="Oval 53"/>
            <p:cNvSpPr>
              <a:spLocks noChangeArrowheads="1"/>
            </p:cNvSpPr>
            <p:nvPr/>
          </p:nvSpPr>
          <p:spPr bwMode="auto">
            <a:xfrm>
              <a:off x="1041891" y="2887277"/>
              <a:ext cx="1036261" cy="1036518"/>
            </a:xfrm>
            <a:prstGeom prst="ellipse">
              <a:avLst/>
            </a:prstGeom>
            <a:solidFill>
              <a:schemeClr val="accent4"/>
            </a:solidFill>
            <a:ln w="88900">
              <a:solidFill>
                <a:srgbClr val="F1F1F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5865">
                <a:cs typeface="+mn-ea"/>
                <a:sym typeface="+mn-lt"/>
              </a:endParaRPr>
            </a:p>
          </p:txBody>
        </p:sp>
        <p:sp>
          <p:nvSpPr>
            <p:cNvPr id="12" name="Text Box 58"/>
            <p:cNvSpPr txBox="1">
              <a:spLocks noChangeArrowheads="1"/>
            </p:cNvSpPr>
            <p:nvPr/>
          </p:nvSpPr>
          <p:spPr bwMode="auto">
            <a:xfrm>
              <a:off x="1168618" y="3051118"/>
              <a:ext cx="782802" cy="644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p>
              <a:pPr algn="ctr"/>
              <a:r>
                <a:rPr lang="en-US" altLang="zh-CN" sz="4000" b="1" dirty="0">
                  <a:solidFill>
                    <a:schemeClr val="bg1"/>
                  </a:solidFill>
                  <a:cs typeface="+mn-ea"/>
                  <a:sym typeface="+mn-lt"/>
                </a:rPr>
                <a:t>02</a:t>
              </a:r>
              <a:endParaRPr lang="en-US" altLang="zh-CN" sz="4000" b="1" dirty="0">
                <a:solidFill>
                  <a:schemeClr val="bg1"/>
                </a:solidFill>
                <a:cs typeface="+mn-ea"/>
                <a:sym typeface="+mn-lt"/>
              </a:endParaRPr>
            </a:p>
          </p:txBody>
        </p:sp>
      </p:grpSp>
      <p:pic>
        <p:nvPicPr>
          <p:cNvPr id="9" name="Picture 2" descr="C:\Users\Administrator\Desktop\mi.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57335" y="119640"/>
            <a:ext cx="2047632" cy="5187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1)">
                                      <p:cBhvr>
                                        <p:cTn id="11" dur="65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06"/>
                                        </p:tgtEl>
                                        <p:attrNameLst>
                                          <p:attrName>style.visibility</p:attrName>
                                        </p:attrNameLst>
                                      </p:cBhvr>
                                      <p:to>
                                        <p:strVal val="visible"/>
                                      </p:to>
                                    </p:set>
                                    <p:animEffect transition="in" filter="wipe(left)">
                                      <p:cBhvr>
                                        <p:cTn id="15"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bldLvl="0" animBg="1"/>
      <p:bldP spid="10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 Phaser.Game</a:t>
            </a:r>
            <a:endParaRPr lang="en-US" altLang="zh-CN" dirty="0" smtClean="0"/>
          </a:p>
        </p:txBody>
      </p:sp>
      <p:sp>
        <p:nvSpPr>
          <p:cNvPr id="4" name="内容占位符 2"/>
          <p:cNvSpPr>
            <a:spLocks noGrp="1"/>
          </p:cNvSpPr>
          <p:nvPr>
            <p:ph idx="1"/>
          </p:nvPr>
        </p:nvSpPr>
        <p:spPr>
          <a:xfrm>
            <a:off x="628650" y="1368795"/>
            <a:ext cx="7886700" cy="4351338"/>
          </a:xfrm>
        </p:spPr>
        <p:txBody>
          <a:bodyPr>
            <a:noAutofit/>
          </a:bodyPr>
          <a:lstStyle/>
          <a:p>
            <a:pPr>
              <a:defRPr/>
            </a:pPr>
            <a:r>
              <a:rPr sz="2300" dirty="0">
                <a:effectLst/>
                <a:latin typeface="微软雅黑" panose="020B0503020204020204" charset="-122"/>
                <a:ea typeface="微软雅黑" panose="020B0503020204020204" charset="-122"/>
                <a:cs typeface="微软雅黑" panose="020B0503020204020204" charset="-122"/>
              </a:rPr>
              <a:t>Phaser.Game 实例是整个 Phaser 游戏的主要控制器。</a:t>
            </a:r>
            <a:endParaRPr lang="en-US" altLang="zh-CN" sz="2300" dirty="0">
              <a:solidFill>
                <a:srgbClr val="FF0000"/>
              </a:solidFill>
              <a:effectLst/>
              <a:latin typeface="微软雅黑" panose="020B0503020204020204" charset="-122"/>
              <a:ea typeface="微软雅黑" panose="020B0503020204020204" charset="-122"/>
              <a:cs typeface="微软雅黑" panose="020B0503020204020204" charset="-122"/>
            </a:endParaRPr>
          </a:p>
          <a:p>
            <a:pPr>
              <a:defRPr/>
            </a:pPr>
            <a:endParaRPr lang="en-US" altLang="zh-CN" sz="2300" dirty="0">
              <a:effectLst/>
              <a:latin typeface="微软雅黑" panose="020B0503020204020204" charset="-122"/>
              <a:ea typeface="微软雅黑" panose="020B0503020204020204" charset="-122"/>
              <a:cs typeface="微软雅黑" panose="020B0503020204020204" charset="-122"/>
            </a:endParaRPr>
          </a:p>
          <a:p>
            <a:pPr>
              <a:defRPr/>
            </a:pPr>
            <a:r>
              <a:rPr sz="2300" dirty="0">
                <a:effectLst/>
                <a:latin typeface="微软雅黑" panose="020B0503020204020204" charset="-122"/>
                <a:ea typeface="微软雅黑" panose="020B0503020204020204" charset="-122"/>
                <a:cs typeface="微软雅黑" panose="020B0503020204020204" charset="-122"/>
              </a:rPr>
              <a:t>负责处理启动过程、解析配置值、创建渲染器以及设置所有全局 Phaser 系统，例如声音和输入。</a:t>
            </a:r>
            <a:endParaRPr sz="2300" dirty="0">
              <a:effectLst/>
              <a:latin typeface="微软雅黑" panose="020B0503020204020204" charset="-122"/>
              <a:ea typeface="微软雅黑" panose="020B0503020204020204" charset="-122"/>
              <a:cs typeface="微软雅黑" panose="020B0503020204020204" charset="-122"/>
            </a:endParaRPr>
          </a:p>
          <a:p>
            <a:pPr>
              <a:defRPr/>
            </a:pPr>
            <a:endParaRPr lang="en-US" altLang="zh-CN" sz="2300" dirty="0">
              <a:effectLst/>
              <a:latin typeface="微软雅黑" panose="020B0503020204020204" charset="-122"/>
              <a:ea typeface="微软雅黑" panose="020B0503020204020204" charset="-122"/>
              <a:cs typeface="微软雅黑" panose="020B0503020204020204" charset="-122"/>
            </a:endParaRPr>
          </a:p>
          <a:p>
            <a:pPr>
              <a:defRPr/>
            </a:pPr>
            <a:r>
              <a:rPr sz="2300" dirty="0">
                <a:effectLst/>
                <a:latin typeface="微软雅黑" panose="020B0503020204020204" charset="-122"/>
                <a:ea typeface="微软雅黑" panose="020B0503020204020204" charset="-122"/>
                <a:cs typeface="微软雅黑" panose="020B0503020204020204" charset="-122"/>
              </a:rPr>
              <a:t>一旦完成，它将启动场景管理器，然后开始主游戏循环</a:t>
            </a:r>
            <a:r>
              <a:rPr lang="zh-CN" sz="2300" dirty="0">
                <a:effectLst/>
                <a:latin typeface="微软雅黑" panose="020B0503020204020204" charset="-122"/>
                <a:ea typeface="微软雅黑" panose="020B0503020204020204" charset="-122"/>
                <a:cs typeface="微软雅黑" panose="020B0503020204020204" charset="-122"/>
              </a:rPr>
              <a:t>。</a:t>
            </a:r>
            <a:endParaRPr lang="zh-CN" sz="2300" dirty="0">
              <a:effectLst/>
              <a:latin typeface="微软雅黑" panose="020B0503020204020204" charset="-122"/>
              <a:ea typeface="微软雅黑" panose="020B0503020204020204" charset="-122"/>
              <a:cs typeface="微软雅黑" panose="020B0503020204020204" charset="-122"/>
            </a:endParaRPr>
          </a:p>
          <a:p>
            <a:pPr>
              <a:defRPr/>
            </a:pPr>
            <a:endParaRPr lang="zh-CN" sz="2300" dirty="0">
              <a:effectLst/>
              <a:latin typeface="微软雅黑" panose="020B0503020204020204" charset="-122"/>
              <a:ea typeface="微软雅黑" panose="020B0503020204020204" charset="-122"/>
              <a:cs typeface="微软雅黑" panose="020B0503020204020204" charset="-122"/>
            </a:endParaRPr>
          </a:p>
          <a:p>
            <a:pPr>
              <a:defRPr/>
            </a:pPr>
            <a:r>
              <a:rPr lang="zh-CN" sz="2300" dirty="0">
                <a:effectLst/>
                <a:latin typeface="微软雅黑" panose="020B0503020204020204" charset="-122"/>
                <a:ea typeface="微软雅黑" panose="020B0503020204020204" charset="-122"/>
                <a:cs typeface="微软雅黑" panose="020B0503020204020204" charset="-122"/>
              </a:rPr>
              <a:t>创建配置说明：https://newdocs.phaser.io/docs/3.55.1/Phaser.Types.Core.GameConfig</a:t>
            </a:r>
            <a:endParaRPr lang="zh-CN" sz="2300" dirty="0">
              <a:effectLst/>
              <a:latin typeface="微软雅黑" panose="020B0503020204020204" charset="-122"/>
              <a:ea typeface="微软雅黑" panose="020B0503020204020204" charset="-122"/>
              <a:cs typeface="微软雅黑" panose="020B0503020204020204" charset="-122"/>
            </a:endParaRPr>
          </a:p>
          <a:p>
            <a:pPr>
              <a:defRPr/>
            </a:pPr>
            <a:endParaRPr lang="zh-CN" sz="2000" dirty="0">
              <a:effectLst/>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1000"/>
                                        <p:tgtEl>
                                          <p:spTgt spid="4">
                                            <p:txEl>
                                              <p:pRg st="4" end="4"/>
                                            </p:txEl>
                                          </p:spTgt>
                                        </p:tgtEl>
                                      </p:cBhvr>
                                    </p:animEffect>
                                    <p:anim calcmode="lin" valueType="num">
                                      <p:cBhvr>
                                        <p:cTn id="2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1000"/>
                                        <p:tgtEl>
                                          <p:spTgt spid="4">
                                            <p:txEl>
                                              <p:pRg st="6" end="6"/>
                                            </p:txEl>
                                          </p:spTgt>
                                        </p:tgtEl>
                                      </p:cBhvr>
                                    </p:animEffect>
                                    <p:anim calcmode="lin" valueType="num">
                                      <p:cBhvr>
                                        <p:cTn id="29"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 </a:t>
            </a:r>
            <a:r>
              <a:rPr dirty="0" smtClean="0"/>
              <a:t>Phaser.Game</a:t>
            </a:r>
            <a:endParaRPr dirty="0" smtClean="0"/>
          </a:p>
        </p:txBody>
      </p:sp>
      <p:sp>
        <p:nvSpPr>
          <p:cNvPr id="3" name="object 10"/>
          <p:cNvSpPr txBox="1"/>
          <p:nvPr/>
        </p:nvSpPr>
        <p:spPr>
          <a:xfrm>
            <a:off x="8078470" y="2290445"/>
            <a:ext cx="3919220" cy="1576070"/>
          </a:xfrm>
          <a:prstGeom prst="rect">
            <a:avLst/>
          </a:prstGeom>
        </p:spPr>
        <p:txBody>
          <a:bodyPr vert="horz" wrap="square" lIns="0" tIns="85725"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75"/>
              </a:spcBef>
              <a:buNone/>
              <a:tabLst>
                <a:tab pos="1693545" algn="l"/>
                <a:tab pos="2028825" algn="l"/>
              </a:tabLst>
            </a:pPr>
            <a:r>
              <a:rPr lang="en-US" sz="2000" smtClean="0"/>
              <a:t>    </a:t>
            </a:r>
            <a:endParaRPr lang="en-US" sz="2000" smtClean="0"/>
          </a:p>
          <a:p>
            <a:pPr marL="0" indent="0">
              <a:lnSpc>
                <a:spcPct val="100000"/>
              </a:lnSpc>
              <a:spcBef>
                <a:spcPts val="675"/>
              </a:spcBef>
              <a:buNone/>
              <a:tabLst>
                <a:tab pos="1693545" algn="l"/>
                <a:tab pos="2028825" algn="l"/>
              </a:tabLst>
            </a:pPr>
            <a:endParaRPr lang="en-US" sz="2000" smtClean="0"/>
          </a:p>
          <a:p>
            <a:pPr marL="0" indent="0">
              <a:lnSpc>
                <a:spcPct val="100000"/>
              </a:lnSpc>
              <a:spcBef>
                <a:spcPts val="675"/>
              </a:spcBef>
              <a:buNone/>
              <a:tabLst>
                <a:tab pos="1693545" algn="l"/>
                <a:tab pos="2028825" algn="l"/>
              </a:tabLst>
            </a:pPr>
            <a:endParaRPr lang="en-US" sz="2000" smtClean="0"/>
          </a:p>
          <a:p>
            <a:pPr marL="0" indent="0">
              <a:lnSpc>
                <a:spcPct val="100000"/>
              </a:lnSpc>
              <a:spcBef>
                <a:spcPts val="675"/>
              </a:spcBef>
              <a:buNone/>
              <a:tabLst>
                <a:tab pos="1693545" algn="l"/>
                <a:tab pos="2028825" algn="l"/>
              </a:tabLst>
            </a:pPr>
            <a:endParaRPr lang="en-US" sz="2000" smtClean="0"/>
          </a:p>
        </p:txBody>
      </p:sp>
      <p:sp>
        <p:nvSpPr>
          <p:cNvPr id="41986" name="单圆角矩形 2"/>
          <p:cNvSpPr/>
          <p:nvPr/>
        </p:nvSpPr>
        <p:spPr>
          <a:xfrm>
            <a:off x="457200" y="862330"/>
            <a:ext cx="8410575" cy="5367655"/>
          </a:xfrm>
          <a:custGeom>
            <a:avLst/>
            <a:gdLst>
              <a:gd name="txL" fmla="*/ 0 w 7715885"/>
              <a:gd name="txT" fmla="*/ 0 h 1192530"/>
              <a:gd name="txR" fmla="*/ 7715885 w 7715885"/>
              <a:gd name="txB" fmla="*/ 1192530 h 1192530"/>
            </a:gdLst>
            <a:ahLst/>
            <a:cxnLst>
              <a:cxn ang="16200000">
                <a:pos x="3857942" y="0"/>
              </a:cxn>
              <a:cxn ang="10800000">
                <a:pos x="0" y="596265"/>
              </a:cxn>
              <a:cxn ang="5400000">
                <a:pos x="3857942" y="1192530"/>
              </a:cxn>
              <a:cxn ang="0">
                <a:pos x="7715885" y="596265"/>
              </a:cxn>
            </a:cxnLst>
            <a:rect l="txL" t="txT" r="txR" b="txB"/>
            <a:pathLst>
              <a:path w="7715885" h="1192530">
                <a:moveTo>
                  <a:pt x="0" y="0"/>
                </a:moveTo>
                <a:lnTo>
                  <a:pt x="7517126" y="0"/>
                </a:lnTo>
                <a:cubicBezTo>
                  <a:pt x="7626897" y="0"/>
                  <a:pt x="7715884" y="88987"/>
                  <a:pt x="7715884" y="198758"/>
                </a:cubicBezTo>
                <a:lnTo>
                  <a:pt x="7715885" y="1192530"/>
                </a:lnTo>
                <a:lnTo>
                  <a:pt x="0" y="1192530"/>
                </a:lnTo>
                <a:close/>
              </a:path>
            </a:pathLst>
          </a:custGeom>
          <a:solidFill>
            <a:srgbClr val="FFFFCC"/>
          </a:solidFill>
          <a:ln w="9525">
            <a:noFill/>
          </a:ln>
        </p:spPr>
        <p:txBody>
          <a:bodyPr wrap="square" lIns="91440" tIns="45720" rIns="91440" bIns="45720" anchor="t"/>
          <a:p>
            <a:pPr>
              <a:lnSpc>
                <a:spcPct val="80000"/>
              </a:lnSpc>
            </a:pPr>
            <a:r>
              <a:rPr sz="2400">
                <a:latin typeface="Arial Black" panose="020B0A04020102020204" charset="0"/>
                <a:ea typeface="宋体" panose="02010600030101010101" pitchFamily="2" charset="-122"/>
              </a:rPr>
              <a:t>let config={</a:t>
            </a:r>
            <a:endParaRPr sz="2400">
              <a:latin typeface="Arial Black" panose="020B0A04020102020204" charset="0"/>
              <a:ea typeface="宋体" panose="02010600030101010101" pitchFamily="2" charset="-122"/>
            </a:endParaRPr>
          </a:p>
          <a:p>
            <a:pPr>
              <a:lnSpc>
                <a:spcPct val="80000"/>
              </a:lnSpc>
            </a:pPr>
            <a:r>
              <a:rPr sz="2400">
                <a:latin typeface="Arial Black" panose="020B0A04020102020204" charset="0"/>
                <a:ea typeface="宋体" panose="02010600030101010101" pitchFamily="2" charset="-122"/>
              </a:rPr>
              <a:t>    type: Phaser.AUTO,</a:t>
            </a:r>
            <a:endParaRPr sz="2400">
              <a:latin typeface="Arial Black" panose="020B0A04020102020204" charset="0"/>
              <a:ea typeface="宋体" panose="02010600030101010101" pitchFamily="2" charset="-122"/>
            </a:endParaRPr>
          </a:p>
          <a:p>
            <a:pPr>
              <a:lnSpc>
                <a:spcPct val="80000"/>
              </a:lnSpc>
            </a:pPr>
            <a:r>
              <a:rPr sz="2400">
                <a:latin typeface="Arial Black" panose="020B0A04020102020204" charset="0"/>
                <a:ea typeface="宋体" panose="02010600030101010101" pitchFamily="2" charset="-122"/>
              </a:rPr>
              <a:t>    parent: 'phaser-example',</a:t>
            </a:r>
            <a:endParaRPr sz="2400">
              <a:latin typeface="Arial Black" panose="020B0A04020102020204" charset="0"/>
              <a:ea typeface="宋体" panose="02010600030101010101" pitchFamily="2" charset="-122"/>
            </a:endParaRPr>
          </a:p>
          <a:p>
            <a:pPr>
              <a:lnSpc>
                <a:spcPct val="80000"/>
              </a:lnSpc>
            </a:pPr>
            <a:r>
              <a:rPr sz="2400">
                <a:latin typeface="Arial Black" panose="020B0A04020102020204" charset="0"/>
                <a:ea typeface="宋体" panose="02010600030101010101" pitchFamily="2" charset="-122"/>
              </a:rPr>
              <a:t>    width: 800,</a:t>
            </a:r>
            <a:endParaRPr sz="2400">
              <a:latin typeface="Arial Black" panose="020B0A04020102020204" charset="0"/>
              <a:ea typeface="宋体" panose="02010600030101010101" pitchFamily="2" charset="-122"/>
            </a:endParaRPr>
          </a:p>
          <a:p>
            <a:pPr>
              <a:lnSpc>
                <a:spcPct val="80000"/>
              </a:lnSpc>
            </a:pPr>
            <a:r>
              <a:rPr sz="2400">
                <a:latin typeface="Arial Black" panose="020B0A04020102020204" charset="0"/>
                <a:ea typeface="宋体" panose="02010600030101010101" pitchFamily="2" charset="-122"/>
              </a:rPr>
              <a:t>    height: 600,</a:t>
            </a:r>
            <a:endParaRPr sz="2400">
              <a:latin typeface="Arial Black" panose="020B0A04020102020204" charset="0"/>
              <a:ea typeface="宋体" panose="02010600030101010101" pitchFamily="2" charset="-122"/>
            </a:endParaRPr>
          </a:p>
          <a:p>
            <a:pPr>
              <a:lnSpc>
                <a:spcPct val="80000"/>
              </a:lnSpc>
            </a:pPr>
            <a:r>
              <a:rPr sz="2400">
                <a:latin typeface="Arial Black" panose="020B0A04020102020204" charset="0"/>
                <a:ea typeface="宋体" panose="02010600030101010101" pitchFamily="2" charset="-122"/>
              </a:rPr>
              <a:t>    scale: {</a:t>
            </a:r>
            <a:endParaRPr sz="2400">
              <a:latin typeface="Arial Black" panose="020B0A04020102020204" charset="0"/>
              <a:ea typeface="宋体" panose="02010600030101010101" pitchFamily="2" charset="-122"/>
            </a:endParaRPr>
          </a:p>
          <a:p>
            <a:pPr>
              <a:lnSpc>
                <a:spcPct val="80000"/>
              </a:lnSpc>
            </a:pPr>
            <a:r>
              <a:rPr sz="2400">
                <a:latin typeface="Arial Black" panose="020B0A04020102020204" charset="0"/>
                <a:ea typeface="宋体" panose="02010600030101010101" pitchFamily="2" charset="-122"/>
              </a:rPr>
              <a:t>        mode: Phaser.Scale.FIT,</a:t>
            </a:r>
            <a:endParaRPr sz="2400">
              <a:latin typeface="Arial Black" panose="020B0A04020102020204" charset="0"/>
              <a:ea typeface="宋体" panose="02010600030101010101" pitchFamily="2" charset="-122"/>
            </a:endParaRPr>
          </a:p>
          <a:p>
            <a:pPr>
              <a:lnSpc>
                <a:spcPct val="80000"/>
              </a:lnSpc>
            </a:pPr>
            <a:r>
              <a:rPr sz="2400">
                <a:latin typeface="Arial Black" panose="020B0A04020102020204" charset="0"/>
                <a:ea typeface="宋体" panose="02010600030101010101" pitchFamily="2" charset="-122"/>
              </a:rPr>
              <a:t>        autoCenter: Phaser.Scale.CENTER_BOTH</a:t>
            </a:r>
            <a:endParaRPr sz="2400">
              <a:latin typeface="Arial Black" panose="020B0A04020102020204" charset="0"/>
              <a:ea typeface="宋体" panose="02010600030101010101" pitchFamily="2" charset="-122"/>
            </a:endParaRPr>
          </a:p>
          <a:p>
            <a:pPr>
              <a:lnSpc>
                <a:spcPct val="80000"/>
              </a:lnSpc>
            </a:pPr>
            <a:r>
              <a:rPr sz="2400">
                <a:latin typeface="Arial Black" panose="020B0A04020102020204" charset="0"/>
                <a:ea typeface="宋体" panose="02010600030101010101" pitchFamily="2" charset="-122"/>
              </a:rPr>
              <a:t>    },</a:t>
            </a:r>
            <a:endParaRPr sz="2400">
              <a:latin typeface="Arial Black" panose="020B0A04020102020204" charset="0"/>
              <a:ea typeface="宋体" panose="02010600030101010101" pitchFamily="2" charset="-122"/>
            </a:endParaRPr>
          </a:p>
          <a:p>
            <a:pPr>
              <a:lnSpc>
                <a:spcPct val="80000"/>
              </a:lnSpc>
            </a:pPr>
            <a:r>
              <a:rPr sz="2400">
                <a:latin typeface="Arial Black" panose="020B0A04020102020204" charset="0"/>
                <a:ea typeface="宋体" panose="02010600030101010101" pitchFamily="2" charset="-122"/>
              </a:rPr>
              <a:t>    backgroundColor: 0x333333</a:t>
            </a:r>
            <a:endParaRPr sz="2400">
              <a:latin typeface="Arial Black" panose="020B0A04020102020204" charset="0"/>
              <a:ea typeface="宋体" panose="02010600030101010101" pitchFamily="2" charset="-122"/>
            </a:endParaRPr>
          </a:p>
          <a:p>
            <a:pPr>
              <a:lnSpc>
                <a:spcPct val="80000"/>
              </a:lnSpc>
            </a:pPr>
            <a:r>
              <a:rPr sz="2400">
                <a:latin typeface="Arial Black" panose="020B0A04020102020204" charset="0"/>
                <a:ea typeface="宋体" panose="02010600030101010101" pitchFamily="2" charset="-122"/>
              </a:rPr>
              <a:t>scene: {</a:t>
            </a:r>
            <a:endParaRPr sz="2400">
              <a:latin typeface="Arial Black" panose="020B0A04020102020204" charset="0"/>
              <a:ea typeface="宋体" panose="02010600030101010101" pitchFamily="2" charset="-122"/>
            </a:endParaRPr>
          </a:p>
          <a:p>
            <a:pPr>
              <a:lnSpc>
                <a:spcPct val="80000"/>
              </a:lnSpc>
            </a:pPr>
            <a:r>
              <a:rPr sz="2400">
                <a:latin typeface="Arial Black" panose="020B0A04020102020204" charset="0"/>
                <a:ea typeface="宋体" panose="02010600030101010101" pitchFamily="2" charset="-122"/>
              </a:rPr>
              <a:t>        preload: preload,</a:t>
            </a:r>
            <a:endParaRPr sz="2400">
              <a:latin typeface="Arial Black" panose="020B0A04020102020204" charset="0"/>
              <a:ea typeface="宋体" panose="02010600030101010101" pitchFamily="2" charset="-122"/>
            </a:endParaRPr>
          </a:p>
          <a:p>
            <a:pPr>
              <a:lnSpc>
                <a:spcPct val="80000"/>
              </a:lnSpc>
            </a:pPr>
            <a:r>
              <a:rPr sz="2400">
                <a:latin typeface="Arial Black" panose="020B0A04020102020204" charset="0"/>
                <a:ea typeface="宋体" panose="02010600030101010101" pitchFamily="2" charset="-122"/>
              </a:rPr>
              <a:t>        create: create,</a:t>
            </a:r>
            <a:endParaRPr sz="2400">
              <a:latin typeface="Arial Black" panose="020B0A04020102020204" charset="0"/>
              <a:ea typeface="宋体" panose="02010600030101010101" pitchFamily="2" charset="-122"/>
            </a:endParaRPr>
          </a:p>
          <a:p>
            <a:pPr>
              <a:lnSpc>
                <a:spcPct val="80000"/>
              </a:lnSpc>
            </a:pPr>
            <a:r>
              <a:rPr sz="2400">
                <a:latin typeface="Arial Black" panose="020B0A04020102020204" charset="0"/>
                <a:ea typeface="宋体" panose="02010600030101010101" pitchFamily="2" charset="-122"/>
              </a:rPr>
              <a:t>        update: update</a:t>
            </a:r>
            <a:endParaRPr sz="2400">
              <a:latin typeface="Arial Black" panose="020B0A04020102020204" charset="0"/>
              <a:ea typeface="宋体" panose="02010600030101010101" pitchFamily="2" charset="-122"/>
            </a:endParaRPr>
          </a:p>
          <a:p>
            <a:pPr>
              <a:lnSpc>
                <a:spcPct val="80000"/>
              </a:lnSpc>
            </a:pPr>
            <a:r>
              <a:rPr sz="2400">
                <a:latin typeface="Arial Black" panose="020B0A04020102020204" charset="0"/>
                <a:ea typeface="宋体" panose="02010600030101010101" pitchFamily="2" charset="-122"/>
              </a:rPr>
              <a:t>    }</a:t>
            </a:r>
            <a:r>
              <a:rPr lang="en-US" sz="2400">
                <a:latin typeface="Arial Black" panose="020B0A04020102020204" charset="0"/>
                <a:ea typeface="宋体" panose="02010600030101010101" pitchFamily="2" charset="-122"/>
              </a:rPr>
              <a:t>//</a:t>
            </a:r>
            <a:r>
              <a:rPr lang="en-US" sz="2400">
                <a:solidFill>
                  <a:srgbClr val="FF0000"/>
                </a:solidFill>
                <a:latin typeface="Arial Black" panose="020B0A04020102020204" charset="0"/>
                <a:ea typeface="宋体" panose="02010600030101010101" pitchFamily="2" charset="-122"/>
              </a:rPr>
              <a:t>[S1,S2]</a:t>
            </a:r>
            <a:endParaRPr sz="2400">
              <a:latin typeface="Arial Black" panose="020B0A04020102020204" charset="0"/>
              <a:ea typeface="宋体" panose="02010600030101010101" pitchFamily="2" charset="-122"/>
            </a:endParaRPr>
          </a:p>
          <a:p>
            <a:pPr>
              <a:lnSpc>
                <a:spcPct val="80000"/>
              </a:lnSpc>
            </a:pPr>
            <a:r>
              <a:rPr sz="2400">
                <a:latin typeface="Arial Black" panose="020B0A04020102020204" charset="0"/>
                <a:ea typeface="宋体" panose="02010600030101010101" pitchFamily="2" charset="-122"/>
              </a:rPr>
              <a:t>};</a:t>
            </a:r>
            <a:endParaRPr sz="2400">
              <a:latin typeface="Arial Black" panose="020B0A04020102020204" charset="0"/>
              <a:ea typeface="宋体" panose="02010600030101010101" pitchFamily="2" charset="-122"/>
            </a:endParaRPr>
          </a:p>
          <a:p>
            <a:pPr>
              <a:lnSpc>
                <a:spcPct val="80000"/>
              </a:lnSpc>
            </a:pPr>
            <a:endParaRPr sz="2400">
              <a:latin typeface="Arial Black" panose="020B0A04020102020204" charset="0"/>
              <a:ea typeface="宋体" panose="02010600030101010101" pitchFamily="2" charset="-122"/>
            </a:endParaRPr>
          </a:p>
          <a:p>
            <a:pPr>
              <a:lnSpc>
                <a:spcPct val="80000"/>
              </a:lnSpc>
            </a:pPr>
            <a:r>
              <a:rPr sz="2400">
                <a:latin typeface="Arial Black" panose="020B0A04020102020204" charset="0"/>
                <a:ea typeface="宋体" panose="02010600030101010101" pitchFamily="2" charset="-122"/>
              </a:rPr>
              <a:t>var game = new Phaser.Game(config);</a:t>
            </a:r>
            <a:endParaRPr sz="2400">
              <a:latin typeface="Arial Black" panose="020B0A04020102020204" charset="0"/>
              <a:ea typeface="宋体" panose="02010600030101010101" pitchFamily="2" charset="-122"/>
            </a:endParaRPr>
          </a:p>
          <a:p>
            <a:pPr>
              <a:lnSpc>
                <a:spcPct val="80000"/>
              </a:lnSpc>
            </a:pPr>
            <a:endParaRPr sz="2400">
              <a:latin typeface="Arial Black" panose="020B0A0402010202020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 </a:t>
            </a:r>
            <a:r>
              <a:rPr dirty="0" smtClean="0"/>
              <a:t>Phaser.Game</a:t>
            </a:r>
            <a:endParaRPr dirty="0" smtClean="0"/>
          </a:p>
        </p:txBody>
      </p:sp>
      <p:graphicFrame>
        <p:nvGraphicFramePr>
          <p:cNvPr id="4" name="表格 3"/>
          <p:cNvGraphicFramePr/>
          <p:nvPr>
            <p:custDataLst>
              <p:tags r:id="rId1"/>
            </p:custDataLst>
          </p:nvPr>
        </p:nvGraphicFramePr>
        <p:xfrm>
          <a:off x="287020" y="828675"/>
          <a:ext cx="8707755" cy="4572635"/>
        </p:xfrm>
        <a:graphic>
          <a:graphicData uri="http://schemas.openxmlformats.org/drawingml/2006/table">
            <a:tbl>
              <a:tblPr firstRow="1" bandRow="1">
                <a:tableStyleId>{5C22544A-7EE6-4342-B048-85BDC9FD1C3A}</a:tableStyleId>
              </a:tblPr>
              <a:tblGrid>
                <a:gridCol w="1321435"/>
                <a:gridCol w="2180590"/>
                <a:gridCol w="5205730"/>
              </a:tblGrid>
              <a:tr h="645160">
                <a:tc>
                  <a:txBody>
                    <a:bodyPr/>
                    <a:p>
                      <a:pPr>
                        <a:buNone/>
                      </a:pPr>
                      <a:r>
                        <a:rPr lang="zh-CN" altLang="en-US"/>
                        <a:t>常用成员</a:t>
                      </a:r>
                      <a:endParaRPr lang="zh-CN" altLang="en-US"/>
                    </a:p>
                  </a:txBody>
                  <a:tcPr/>
                </a:tc>
                <a:tc>
                  <a:txBody>
                    <a:bodyPr/>
                    <a:p>
                      <a:pPr>
                        <a:buNone/>
                      </a:pPr>
                      <a:r>
                        <a:rPr lang="zh-CN" altLang="en-US"/>
                        <a:t>类型</a:t>
                      </a:r>
                      <a:endParaRPr lang="zh-CN" altLang="en-US"/>
                    </a:p>
                  </a:txBody>
                  <a:tcPr/>
                </a:tc>
                <a:tc>
                  <a:txBody>
                    <a:bodyPr/>
                    <a:p>
                      <a:pPr>
                        <a:buNone/>
                      </a:pPr>
                      <a:r>
                        <a:rPr lang="zh-CN" altLang="en-US"/>
                        <a:t>用途</a:t>
                      </a:r>
                      <a:endParaRPr lang="zh-CN" altLang="en-US"/>
                    </a:p>
                  </a:txBody>
                  <a:tcPr/>
                </a:tc>
              </a:tr>
              <a:tr h="1055370">
                <a:tc>
                  <a:txBody>
                    <a:bodyPr/>
                    <a:p>
                      <a:pPr>
                        <a:buNone/>
                      </a:pPr>
                      <a:r>
                        <a:rPr lang="zh-CN" altLang="en-US" sz="2000">
                          <a:sym typeface="+mn-ea"/>
                        </a:rPr>
                        <a:t>scene</a:t>
                      </a:r>
                      <a:endParaRPr lang="zh-CN" altLang="en-US" sz="2000">
                        <a:sym typeface="+mn-ea"/>
                      </a:endParaRPr>
                    </a:p>
                  </a:txBody>
                  <a:tcPr/>
                </a:tc>
                <a:tc>
                  <a:txBody>
                    <a:bodyPr/>
                    <a:p>
                      <a:pPr>
                        <a:buNone/>
                      </a:pPr>
                      <a:r>
                        <a:rPr lang="zh-CN" altLang="en-US" sz="2000"/>
                        <a:t>Phaser.Scenes</a:t>
                      </a:r>
                      <a:endParaRPr lang="zh-CN" altLang="en-US" sz="2000"/>
                    </a:p>
                    <a:p>
                      <a:pPr>
                        <a:buNone/>
                      </a:pPr>
                      <a:r>
                        <a:rPr lang="zh-CN" altLang="en-US" sz="2000"/>
                        <a:t>.SceneManager</a:t>
                      </a:r>
                      <a:endParaRPr lang="zh-CN" altLang="en-US" sz="2000"/>
                    </a:p>
                  </a:txBody>
                  <a:tcPr/>
                </a:tc>
                <a:tc>
                  <a:txBody>
                    <a:bodyPr/>
                    <a:p>
                      <a:pPr>
                        <a:buNone/>
                      </a:pPr>
                      <a:r>
                        <a:rPr lang="zh-CN" altLang="en-US" sz="2400"/>
                        <a:t>场景切换管理器单例</a:t>
                      </a:r>
                      <a:endParaRPr lang="zh-CN" altLang="en-US" sz="2400"/>
                    </a:p>
                    <a:p>
                      <a:pPr>
                        <a:buNone/>
                      </a:pPr>
                      <a:r>
                        <a:rPr lang="zh-CN" altLang="en-US" sz="2400"/>
                        <a:t>场景管理器是一个全局系统，负责创建、修改和更新游戏中的场景。</a:t>
                      </a:r>
                      <a:endParaRPr lang="zh-CN" altLang="en-US" sz="2400"/>
                    </a:p>
                  </a:txBody>
                  <a:tcPr/>
                </a:tc>
              </a:tr>
              <a:tr h="985520">
                <a:tc>
                  <a:txBody>
                    <a:bodyPr/>
                    <a:p>
                      <a:pPr>
                        <a:buNone/>
                      </a:pPr>
                      <a:r>
                        <a:rPr lang="zh-CN" altLang="en-US" sz="2000">
                          <a:sym typeface="+mn-ea"/>
                        </a:rPr>
                        <a:t>registry</a:t>
                      </a:r>
                      <a:endParaRPr lang="zh-CN" altLang="en-US" sz="2000">
                        <a:sym typeface="+mn-ea"/>
                      </a:endParaRPr>
                    </a:p>
                  </a:txBody>
                  <a:tcPr/>
                </a:tc>
                <a:tc>
                  <a:txBody>
                    <a:bodyPr/>
                    <a:p>
                      <a:pPr>
                        <a:buNone/>
                      </a:pPr>
                      <a:r>
                        <a:rPr lang="zh-CN" altLang="en-US" sz="2000"/>
                        <a:t>Phaser.Data</a:t>
                      </a:r>
                      <a:endParaRPr lang="zh-CN" altLang="en-US" sz="2000"/>
                    </a:p>
                    <a:p>
                      <a:pPr>
                        <a:buNone/>
                      </a:pPr>
                      <a:r>
                        <a:rPr lang="zh-CN" altLang="en-US" sz="2000"/>
                        <a:t>.DataManager</a:t>
                      </a:r>
                      <a:endParaRPr lang="zh-CN" altLang="en-US" sz="2000"/>
                    </a:p>
                  </a:txBody>
                  <a:tcPr/>
                </a:tc>
                <a:tc>
                  <a:txBody>
                    <a:bodyPr/>
                    <a:p>
                      <a:pPr>
                        <a:buNone/>
                      </a:pPr>
                      <a:r>
                        <a:rPr lang="zh-CN" altLang="en-US" sz="2400"/>
                        <a:t>数据管理器组件具有存储特定于游戏对象、系统或插件的数据片段的方法。 然后，您可以搜索、查询它并检索数据。 </a:t>
                      </a:r>
                      <a:endParaRPr lang="zh-CN" altLang="en-US" sz="2400"/>
                    </a:p>
                  </a:txBody>
                  <a:tcPr/>
                </a:tc>
              </a:tr>
              <a:tr h="660400">
                <a:tc>
                  <a:txBody>
                    <a:bodyPr/>
                    <a:p>
                      <a:pPr>
                        <a:buNone/>
                      </a:pPr>
                      <a:r>
                        <a:rPr lang="zh-CN" altLang="en-US" sz="2000">
                          <a:sym typeface="+mn-ea"/>
                        </a:rPr>
                        <a:t>events</a:t>
                      </a:r>
                      <a:endParaRPr lang="zh-CN" altLang="en-US" sz="2000">
                        <a:sym typeface="+mn-ea"/>
                      </a:endParaRPr>
                    </a:p>
                  </a:txBody>
                  <a:tcPr/>
                </a:tc>
                <a:tc>
                  <a:txBody>
                    <a:bodyPr/>
                    <a:p>
                      <a:pPr>
                        <a:buNone/>
                      </a:pPr>
                      <a:r>
                        <a:rPr lang="zh-CN" altLang="en-US" sz="2000"/>
                        <a:t> Phaser.Events</a:t>
                      </a:r>
                      <a:endParaRPr lang="zh-CN" altLang="en-US" sz="2000"/>
                    </a:p>
                    <a:p>
                      <a:pPr>
                        <a:buNone/>
                      </a:pPr>
                      <a:r>
                        <a:rPr lang="zh-CN" altLang="en-US" sz="2000"/>
                        <a:t>.EventEmitter</a:t>
                      </a:r>
                      <a:endParaRPr lang="zh-CN" altLang="en-US" sz="2000"/>
                    </a:p>
                  </a:txBody>
                  <a:tcPr/>
                </a:tc>
                <a:tc>
                  <a:txBody>
                    <a:bodyPr/>
                    <a:p>
                      <a:pPr>
                        <a:buNone/>
                      </a:pPr>
                      <a:r>
                        <a:rPr lang="zh-CN" altLang="en-US" sz="2400"/>
                        <a:t>一个事件发射器，用于从全局系统广播游戏级事件。</a:t>
                      </a:r>
                      <a:endParaRPr lang="zh-CN" altLang="en-US" sz="2400"/>
                    </a:p>
                  </a:txBody>
                  <a:tcPr/>
                </a:tc>
              </a:tr>
              <a:tr h="1226185">
                <a:tc>
                  <a:txBody>
                    <a:bodyPr/>
                    <a:p>
                      <a:pPr>
                        <a:buNone/>
                      </a:pPr>
                      <a:r>
                        <a:rPr lang="zh-CN" altLang="en-US" sz="2000">
                          <a:sym typeface="+mn-ea"/>
                        </a:rPr>
                        <a:t>plugins</a:t>
                      </a:r>
                      <a:endParaRPr lang="zh-CN" altLang="en-US" sz="2000">
                        <a:sym typeface="+mn-ea"/>
                      </a:endParaRPr>
                    </a:p>
                  </a:txBody>
                  <a:tcPr/>
                </a:tc>
                <a:tc>
                  <a:txBody>
                    <a:bodyPr/>
                    <a:p>
                      <a:pPr>
                        <a:buNone/>
                      </a:pPr>
                      <a:r>
                        <a:rPr lang="zh-CN" altLang="en-US" sz="2000"/>
                        <a:t>Phaser.Plugins.PluginManager</a:t>
                      </a:r>
                      <a:endParaRPr lang="zh-CN" altLang="en-US" sz="2000"/>
                    </a:p>
                  </a:txBody>
                  <a:tcPr/>
                </a:tc>
                <a:tc>
                  <a:txBody>
                    <a:bodyPr/>
                    <a:p>
                      <a:pPr>
                        <a:buNone/>
                      </a:pPr>
                      <a:r>
                        <a:rPr lang="zh-CN" altLang="en-US" sz="2400"/>
                        <a:t>插件管理器是一个全局系统，允许插件向其注册自己，然后可以根据需要将这些插件安装到场景中。 </a:t>
                      </a:r>
                      <a:endParaRPr lang="zh-CN" altLang="en-US" sz="240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en-US" altLang="zh-CN" dirty="0" smtClean="0">
                <a:solidFill>
                  <a:srgbClr val="FF0000"/>
                </a:solidFill>
              </a:rPr>
              <a:t>Phaser.Scene</a:t>
            </a:r>
            <a:endParaRPr lang="en-US" altLang="zh-CN" dirty="0" smtClean="0">
              <a:solidFill>
                <a:srgbClr val="FF0000"/>
              </a:solidFill>
            </a:endParaRPr>
          </a:p>
        </p:txBody>
      </p:sp>
      <p:sp>
        <p:nvSpPr>
          <p:cNvPr id="4" name="内容占位符 2"/>
          <p:cNvSpPr>
            <a:spLocks noGrp="1"/>
          </p:cNvSpPr>
          <p:nvPr>
            <p:ph idx="1"/>
          </p:nvPr>
        </p:nvSpPr>
        <p:spPr>
          <a:xfrm>
            <a:off x="628650" y="1359535"/>
            <a:ext cx="7886700" cy="3390265"/>
          </a:xfrm>
        </p:spPr>
        <p:txBody>
          <a:bodyPr>
            <a:normAutofit lnSpcReduction="20000"/>
          </a:bodyPr>
          <a:lstStyle/>
          <a:p>
            <a:pPr>
              <a:defRPr/>
            </a:pPr>
            <a:r>
              <a:rPr lang="zh-CN" sz="2600" dirty="0">
                <a:effectLst/>
                <a:latin typeface="微软雅黑" panose="020B0503020204020204" charset="-122"/>
                <a:ea typeface="微软雅黑" panose="020B0503020204020204" charset="-122"/>
                <a:cs typeface="微软雅黑" panose="020B0503020204020204" charset="-122"/>
              </a:rPr>
              <a:t>是游戏的组成部分。</a:t>
            </a:r>
            <a:endParaRPr lang="zh-CN" sz="2600" dirty="0">
              <a:effectLst/>
              <a:latin typeface="微软雅黑" panose="020B0503020204020204" charset="-122"/>
              <a:ea typeface="微软雅黑" panose="020B0503020204020204" charset="-122"/>
              <a:cs typeface="微软雅黑" panose="020B0503020204020204" charset="-122"/>
            </a:endParaRPr>
          </a:p>
          <a:p>
            <a:pPr>
              <a:defRPr/>
            </a:pPr>
            <a:endParaRPr lang="zh-CN" sz="2600" dirty="0">
              <a:effectLst/>
              <a:latin typeface="微软雅黑" panose="020B0503020204020204" charset="-122"/>
              <a:ea typeface="微软雅黑" panose="020B0503020204020204" charset="-122"/>
              <a:cs typeface="微软雅黑" panose="020B0503020204020204" charset="-122"/>
            </a:endParaRPr>
          </a:p>
          <a:p>
            <a:pPr>
              <a:defRPr/>
            </a:pPr>
            <a:endParaRPr lang="zh-CN" sz="2600" dirty="0">
              <a:effectLst/>
              <a:latin typeface="微软雅黑" panose="020B0503020204020204" charset="-122"/>
              <a:ea typeface="微软雅黑" panose="020B0503020204020204" charset="-122"/>
              <a:cs typeface="微软雅黑" panose="020B0503020204020204" charset="-122"/>
            </a:endParaRPr>
          </a:p>
          <a:p>
            <a:pPr>
              <a:defRPr/>
            </a:pPr>
            <a:r>
              <a:rPr sz="2600" dirty="0">
                <a:effectLst/>
                <a:latin typeface="微软雅黑" panose="020B0503020204020204" charset="-122"/>
                <a:ea typeface="微软雅黑" panose="020B0503020204020204" charset="-122"/>
                <a:cs typeface="微软雅黑" panose="020B0503020204020204" charset="-122"/>
              </a:rPr>
              <a:t>扩展自己使用的 Phaser.Scene 类。</a:t>
            </a:r>
            <a:endParaRPr sz="2600" dirty="0">
              <a:effectLst/>
              <a:latin typeface="微软雅黑" panose="020B0503020204020204" charset="-122"/>
              <a:ea typeface="微软雅黑" panose="020B0503020204020204" charset="-122"/>
              <a:cs typeface="微软雅黑" panose="020B0503020204020204" charset="-122"/>
            </a:endParaRPr>
          </a:p>
          <a:p>
            <a:pPr>
              <a:defRPr/>
            </a:pPr>
            <a:endParaRPr lang="en-US" altLang="zh-CN" sz="2600" dirty="0">
              <a:solidFill>
                <a:srgbClr val="FF0000"/>
              </a:solidFill>
              <a:effectLst/>
              <a:latin typeface="微软雅黑" panose="020B0503020204020204" charset="-122"/>
              <a:ea typeface="微软雅黑" panose="020B0503020204020204" charset="-122"/>
              <a:cs typeface="微软雅黑" panose="020B0503020204020204" charset="-122"/>
            </a:endParaRPr>
          </a:p>
          <a:p>
            <a:pPr>
              <a:defRPr/>
            </a:pPr>
            <a:endParaRPr lang="en-US" altLang="zh-CN" sz="2600" dirty="0">
              <a:effectLst/>
              <a:latin typeface="微软雅黑" panose="020B0503020204020204" charset="-122"/>
              <a:ea typeface="微软雅黑" panose="020B0503020204020204" charset="-122"/>
              <a:cs typeface="微软雅黑" panose="020B0503020204020204" charset="-122"/>
            </a:endParaRPr>
          </a:p>
          <a:p>
            <a:pPr>
              <a:defRPr/>
            </a:pPr>
            <a:r>
              <a:rPr sz="2600" dirty="0">
                <a:effectLst/>
                <a:latin typeface="微软雅黑" panose="020B0503020204020204" charset="-122"/>
                <a:ea typeface="微软雅黑" panose="020B0503020204020204" charset="-122"/>
                <a:cs typeface="微软雅黑" panose="020B0503020204020204" charset="-122"/>
              </a:rPr>
              <a:t>定义可选方法 </a:t>
            </a:r>
            <a:r>
              <a:rPr sz="2600" i="1" dirty="0">
                <a:solidFill>
                  <a:schemeClr val="tx1"/>
                </a:solidFill>
                <a:effectLst/>
                <a:latin typeface="微软雅黑" panose="020B0503020204020204" charset="-122"/>
                <a:ea typeface="微软雅黑" panose="020B0503020204020204" charset="-122"/>
                <a:cs typeface="微软雅黑" panose="020B0503020204020204" charset="-122"/>
              </a:rPr>
              <a:t>init(</a:t>
            </a:r>
            <a:r>
              <a:rPr lang="en-US" sz="2600" i="1" dirty="0">
                <a:solidFill>
                  <a:schemeClr val="tx1"/>
                </a:solidFill>
                <a:effectLst/>
                <a:latin typeface="微软雅黑" panose="020B0503020204020204" charset="-122"/>
                <a:ea typeface="微软雅黑" panose="020B0503020204020204" charset="-122"/>
                <a:cs typeface="微软雅黑" panose="020B0503020204020204" charset="-122"/>
              </a:rPr>
              <a:t>data</a:t>
            </a:r>
            <a:r>
              <a:rPr sz="2600" i="1" dirty="0">
                <a:solidFill>
                  <a:schemeClr val="tx1"/>
                </a:solidFill>
                <a:effectLst/>
                <a:latin typeface="微软雅黑" panose="020B0503020204020204" charset="-122"/>
                <a:ea typeface="微软雅黑" panose="020B0503020204020204" charset="-122"/>
                <a:cs typeface="微软雅黑" panose="020B0503020204020204" charset="-122"/>
              </a:rPr>
              <a:t>)</a:t>
            </a:r>
            <a:r>
              <a:rPr sz="2600" dirty="0">
                <a:effectLst/>
                <a:latin typeface="微软雅黑" panose="020B0503020204020204" charset="-122"/>
                <a:ea typeface="微软雅黑" panose="020B0503020204020204" charset="-122"/>
                <a:cs typeface="微软雅黑" panose="020B0503020204020204" charset="-122"/>
              </a:rPr>
              <a:t>、preload() 和 create()</a:t>
            </a:r>
            <a:r>
              <a:rPr lang="zh-CN" altLang="en-US" sz="2600" dirty="0">
                <a:effectLst/>
                <a:latin typeface="微软雅黑" panose="020B0503020204020204" charset="-122"/>
                <a:ea typeface="微软雅黑" panose="020B0503020204020204" charset="-122"/>
                <a:cs typeface="微软雅黑" panose="020B0503020204020204" charset="-122"/>
              </a:rPr>
              <a:t>。</a:t>
            </a:r>
            <a:endParaRPr lang="en-US" altLang="zh-CN" sz="2600" dirty="0">
              <a:effectLst/>
              <a:latin typeface="微软雅黑" panose="020B0503020204020204" charset="-122"/>
              <a:ea typeface="微软雅黑" panose="020B0503020204020204" charset="-122"/>
              <a:cs typeface="微软雅黑" panose="020B0503020204020204" charset="-122"/>
            </a:endParaRPr>
          </a:p>
          <a:p>
            <a:pPr>
              <a:defRPr/>
            </a:pPr>
            <a:endParaRPr lang="zh-CN" sz="2600" dirty="0">
              <a:effectLst/>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897890" y="5876290"/>
            <a:ext cx="5854065" cy="368300"/>
          </a:xfrm>
          <a:prstGeom prst="rect">
            <a:avLst/>
          </a:prstGeom>
          <a:noFill/>
        </p:spPr>
        <p:txBody>
          <a:bodyPr wrap="none" rtlCol="0" anchor="t">
            <a:spAutoFit/>
          </a:bodyPr>
          <a:p>
            <a:pPr>
              <a:defRPr/>
            </a:pPr>
            <a:r>
              <a:rPr lang="zh-CN" dirty="0">
                <a:effectLst/>
                <a:latin typeface="微软雅黑" panose="020B0503020204020204" charset="-122"/>
                <a:ea typeface="微软雅黑" panose="020B0503020204020204" charset="-122"/>
                <a:cs typeface="微软雅黑" panose="020B0503020204020204" charset="-122"/>
                <a:sym typeface="+mn-ea"/>
              </a:rPr>
              <a:t>https://newdocs.phaser.io/docs/3.55.1/Phaser.Scene</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fade">
                                      <p:cBhvr>
                                        <p:cTn id="14" dur="1000"/>
                                        <p:tgtEl>
                                          <p:spTgt spid="4">
                                            <p:txEl>
                                              <p:pRg st="3" end="3"/>
                                            </p:txEl>
                                          </p:spTgt>
                                        </p:tgtEl>
                                      </p:cBhvr>
                                    </p:animEffect>
                                    <p:anim calcmode="lin" valueType="num">
                                      <p:cBhvr>
                                        <p:cTn id="1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1000"/>
                                        <p:tgtEl>
                                          <p:spTgt spid="4">
                                            <p:txEl>
                                              <p:pRg st="6" end="6"/>
                                            </p:txEl>
                                          </p:spTgt>
                                        </p:tgtEl>
                                      </p:cBhvr>
                                    </p:animEffect>
                                    <p:anim calcmode="lin" valueType="num">
                                      <p:cBhvr>
                                        <p:cTn id="22"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执行顺序</a:t>
            </a:r>
            <a:endParaRPr lang="zh-CN" altLang="en-US" dirty="0" smtClean="0"/>
          </a:p>
        </p:txBody>
      </p:sp>
      <p:pic>
        <p:nvPicPr>
          <p:cNvPr id="5" name="图片 4"/>
          <p:cNvPicPr>
            <a:picLocks noChangeAspect="1"/>
          </p:cNvPicPr>
          <p:nvPr/>
        </p:nvPicPr>
        <p:blipFill>
          <a:blip r:embed="rId1"/>
          <a:stretch>
            <a:fillRect/>
          </a:stretch>
        </p:blipFill>
        <p:spPr>
          <a:xfrm>
            <a:off x="15240" y="1345565"/>
            <a:ext cx="8935720" cy="1348105"/>
          </a:xfrm>
          <a:prstGeom prst="rect">
            <a:avLst/>
          </a:prstGeom>
        </p:spPr>
      </p:pic>
      <p:pic>
        <p:nvPicPr>
          <p:cNvPr id="3" name="图片 2"/>
          <p:cNvPicPr>
            <a:picLocks noChangeAspect="1"/>
          </p:cNvPicPr>
          <p:nvPr/>
        </p:nvPicPr>
        <p:blipFill>
          <a:blip r:embed="rId2"/>
          <a:stretch>
            <a:fillRect/>
          </a:stretch>
        </p:blipFill>
        <p:spPr>
          <a:xfrm>
            <a:off x="640080" y="946150"/>
            <a:ext cx="3635375" cy="5585460"/>
          </a:xfrm>
          <a:prstGeom prst="rect">
            <a:avLst/>
          </a:prstGeom>
        </p:spPr>
      </p:pic>
      <p:pic>
        <p:nvPicPr>
          <p:cNvPr id="4" name="图片 3"/>
          <p:cNvPicPr>
            <a:picLocks noChangeAspect="1"/>
          </p:cNvPicPr>
          <p:nvPr/>
        </p:nvPicPr>
        <p:blipFill>
          <a:blip r:embed="rId3"/>
          <a:stretch>
            <a:fillRect/>
          </a:stretch>
        </p:blipFill>
        <p:spPr>
          <a:xfrm>
            <a:off x="5057775" y="3344545"/>
            <a:ext cx="2768600" cy="28003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主要状态</a:t>
            </a:r>
            <a:endParaRPr lang="zh-CN" altLang="en-US" dirty="0" smtClean="0"/>
          </a:p>
        </p:txBody>
      </p:sp>
      <p:pic>
        <p:nvPicPr>
          <p:cNvPr id="6" name="图片 5" descr="part3-lifecycle"/>
          <p:cNvPicPr>
            <a:picLocks noChangeAspect="1"/>
          </p:cNvPicPr>
          <p:nvPr/>
        </p:nvPicPr>
        <p:blipFill>
          <a:blip r:embed="rId1"/>
          <a:stretch>
            <a:fillRect/>
          </a:stretch>
        </p:blipFill>
        <p:spPr>
          <a:xfrm>
            <a:off x="876300" y="1185545"/>
            <a:ext cx="7391400" cy="44862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148"/>
          <p:cNvSpPr txBox="1"/>
          <p:nvPr/>
        </p:nvSpPr>
        <p:spPr>
          <a:xfrm>
            <a:off x="26885" y="1517"/>
            <a:ext cx="954749" cy="2243395"/>
          </a:xfrm>
          <a:prstGeom prst="rect">
            <a:avLst/>
          </a:prstGeom>
          <a:noFill/>
        </p:spPr>
        <p:txBody>
          <a:bodyPr vert="eaVert" wrap="square" rtlCol="0">
            <a:spAutoFit/>
          </a:bodyPr>
          <a:lstStyle/>
          <a:p>
            <a:pPr algn="ctr">
              <a:lnSpc>
                <a:spcPct val="120000"/>
              </a:lnSpc>
            </a:pPr>
            <a:r>
              <a:rPr lang="zh-CN" altLang="en-US" sz="4170" b="1" cap="all" spc="569" dirty="0">
                <a:solidFill>
                  <a:srgbClr val="0066B3"/>
                </a:solidFill>
                <a:cs typeface="+mn-ea"/>
                <a:sym typeface="+mn-lt"/>
              </a:rPr>
              <a:t>目录</a:t>
            </a:r>
            <a:endParaRPr lang="en-US" altLang="zh-CN" sz="4170" b="1" cap="all" spc="569" dirty="0">
              <a:solidFill>
                <a:srgbClr val="0066B3"/>
              </a:solidFill>
              <a:cs typeface="+mn-ea"/>
              <a:sym typeface="+mn-lt"/>
            </a:endParaRPr>
          </a:p>
        </p:txBody>
      </p:sp>
      <p:sp>
        <p:nvSpPr>
          <p:cNvPr id="46" name="TextBox 148"/>
          <p:cNvSpPr txBox="1"/>
          <p:nvPr/>
        </p:nvSpPr>
        <p:spPr>
          <a:xfrm>
            <a:off x="153656" y="1381009"/>
            <a:ext cx="674928" cy="2439419"/>
          </a:xfrm>
          <a:prstGeom prst="rect">
            <a:avLst/>
          </a:prstGeom>
          <a:noFill/>
        </p:spPr>
        <p:txBody>
          <a:bodyPr vert="eaVert" wrap="square" rtlCol="0">
            <a:spAutoFit/>
          </a:bodyPr>
          <a:lstStyle/>
          <a:p>
            <a:pPr algn="ctr">
              <a:lnSpc>
                <a:spcPct val="120000"/>
              </a:lnSpc>
            </a:pPr>
            <a:r>
              <a:rPr lang="en-US" altLang="zh-CN" sz="2655" b="1" cap="all" dirty="0">
                <a:solidFill>
                  <a:schemeClr val="bg1">
                    <a:lumMod val="85000"/>
                  </a:schemeClr>
                </a:solidFill>
                <a:cs typeface="+mn-ea"/>
                <a:sym typeface="+mn-lt"/>
              </a:rPr>
              <a:t>contents</a:t>
            </a:r>
            <a:endParaRPr lang="zh-CN" altLang="en-US" sz="2655" b="1" cap="all" dirty="0">
              <a:solidFill>
                <a:schemeClr val="bg1">
                  <a:lumMod val="85000"/>
                </a:schemeClr>
              </a:solidFill>
              <a:cs typeface="+mn-ea"/>
              <a:sym typeface="+mn-lt"/>
            </a:endParaRPr>
          </a:p>
        </p:txBody>
      </p:sp>
      <p:grpSp>
        <p:nvGrpSpPr>
          <p:cNvPr id="3" name="组合 2"/>
          <p:cNvGrpSpPr/>
          <p:nvPr/>
        </p:nvGrpSpPr>
        <p:grpSpPr>
          <a:xfrm>
            <a:off x="-7144" y="-8512"/>
            <a:ext cx="200026" cy="6882350"/>
            <a:chOff x="-9526" y="378"/>
            <a:chExt cx="266701" cy="6882350"/>
          </a:xfrm>
        </p:grpSpPr>
        <p:sp>
          <p:nvSpPr>
            <p:cNvPr id="44" name="矩形 43"/>
            <p:cNvSpPr/>
            <p:nvPr/>
          </p:nvSpPr>
          <p:spPr>
            <a:xfrm>
              <a:off x="-9526" y="378"/>
              <a:ext cx="266701" cy="2333269"/>
            </a:xfrm>
            <a:custGeom>
              <a:avLst/>
              <a:gdLst>
                <a:gd name="connsiteX0" fmla="*/ 0 w 266700"/>
                <a:gd name="connsiteY0" fmla="*/ 0 h 1990348"/>
                <a:gd name="connsiteX1" fmla="*/ 266700 w 266700"/>
                <a:gd name="connsiteY1" fmla="*/ 0 h 1990348"/>
                <a:gd name="connsiteX2" fmla="*/ 266700 w 266700"/>
                <a:gd name="connsiteY2" fmla="*/ 1990348 h 1990348"/>
                <a:gd name="connsiteX3" fmla="*/ 0 w 266700"/>
                <a:gd name="connsiteY3" fmla="*/ 1990348 h 1990348"/>
                <a:gd name="connsiteX4" fmla="*/ 0 w 266700"/>
                <a:gd name="connsiteY4" fmla="*/ 0 h 1990348"/>
                <a:gd name="connsiteX0-1" fmla="*/ 1 w 266701"/>
                <a:gd name="connsiteY0-2" fmla="*/ 0 h 1990348"/>
                <a:gd name="connsiteX1-3" fmla="*/ 266701 w 266701"/>
                <a:gd name="connsiteY1-4" fmla="*/ 0 h 1990348"/>
                <a:gd name="connsiteX2-5" fmla="*/ 266701 w 266701"/>
                <a:gd name="connsiteY2-6" fmla="*/ 1990348 h 1990348"/>
                <a:gd name="connsiteX3-7" fmla="*/ 1 w 266701"/>
                <a:gd name="connsiteY3-8" fmla="*/ 1990348 h 1990348"/>
                <a:gd name="connsiteX4-9" fmla="*/ 0 w 266701"/>
                <a:gd name="connsiteY4-10" fmla="*/ 1980823 h 1990348"/>
                <a:gd name="connsiteX5" fmla="*/ 1 w 266701"/>
                <a:gd name="connsiteY5" fmla="*/ 0 h 1990348"/>
                <a:gd name="connsiteX0-11" fmla="*/ 1 w 266701"/>
                <a:gd name="connsiteY0-12" fmla="*/ 0 h 2228503"/>
                <a:gd name="connsiteX1-13" fmla="*/ 266701 w 266701"/>
                <a:gd name="connsiteY1-14" fmla="*/ 0 h 2228503"/>
                <a:gd name="connsiteX2-15" fmla="*/ 266701 w 266701"/>
                <a:gd name="connsiteY2-16" fmla="*/ 1990348 h 2228503"/>
                <a:gd name="connsiteX3-17" fmla="*/ 1 w 266701"/>
                <a:gd name="connsiteY3-18" fmla="*/ 1990348 h 2228503"/>
                <a:gd name="connsiteX4-19" fmla="*/ 0 w 266701"/>
                <a:gd name="connsiteY4-20" fmla="*/ 2228473 h 2228503"/>
                <a:gd name="connsiteX5-21" fmla="*/ 1 w 266701"/>
                <a:gd name="connsiteY5-22" fmla="*/ 0 h 2228503"/>
                <a:gd name="connsiteX0-23" fmla="*/ 1 w 266701"/>
                <a:gd name="connsiteY0-24" fmla="*/ 0 h 2228503"/>
                <a:gd name="connsiteX1-25" fmla="*/ 266701 w 266701"/>
                <a:gd name="connsiteY1-26" fmla="*/ 0 h 2228503"/>
                <a:gd name="connsiteX2-27" fmla="*/ 266701 w 266701"/>
                <a:gd name="connsiteY2-28" fmla="*/ 1990348 h 2228503"/>
                <a:gd name="connsiteX3-29" fmla="*/ 247651 w 266701"/>
                <a:gd name="connsiteY3-30" fmla="*/ 1990348 h 2228503"/>
                <a:gd name="connsiteX4-31" fmla="*/ 1 w 266701"/>
                <a:gd name="connsiteY4-32" fmla="*/ 1990348 h 2228503"/>
                <a:gd name="connsiteX5-33" fmla="*/ 0 w 266701"/>
                <a:gd name="connsiteY5-34" fmla="*/ 2228473 h 2228503"/>
                <a:gd name="connsiteX6" fmla="*/ 1 w 266701"/>
                <a:gd name="connsiteY6" fmla="*/ 0 h 2228503"/>
                <a:gd name="connsiteX0-35" fmla="*/ 1 w 266701"/>
                <a:gd name="connsiteY0-36" fmla="*/ 0 h 2228503"/>
                <a:gd name="connsiteX1-37" fmla="*/ 266701 w 266701"/>
                <a:gd name="connsiteY1-38" fmla="*/ 0 h 2228503"/>
                <a:gd name="connsiteX2-39" fmla="*/ 266701 w 266701"/>
                <a:gd name="connsiteY2-40" fmla="*/ 1990348 h 2228503"/>
                <a:gd name="connsiteX3-41" fmla="*/ 247651 w 266701"/>
                <a:gd name="connsiteY3-42" fmla="*/ 2018923 h 2228503"/>
                <a:gd name="connsiteX4-43" fmla="*/ 1 w 266701"/>
                <a:gd name="connsiteY4-44" fmla="*/ 1990348 h 2228503"/>
                <a:gd name="connsiteX5-45" fmla="*/ 0 w 266701"/>
                <a:gd name="connsiteY5-46" fmla="*/ 2228473 h 2228503"/>
                <a:gd name="connsiteX6-47" fmla="*/ 1 w 266701"/>
                <a:gd name="connsiteY6-48" fmla="*/ 0 h 2228503"/>
                <a:gd name="connsiteX0-49" fmla="*/ 1 w 266701"/>
                <a:gd name="connsiteY0-50" fmla="*/ 0 h 2276098"/>
                <a:gd name="connsiteX1-51" fmla="*/ 266701 w 266701"/>
                <a:gd name="connsiteY1-52" fmla="*/ 0 h 2276098"/>
                <a:gd name="connsiteX2-53" fmla="*/ 266701 w 266701"/>
                <a:gd name="connsiteY2-54" fmla="*/ 1990348 h 2276098"/>
                <a:gd name="connsiteX3-55" fmla="*/ 19051 w 266701"/>
                <a:gd name="connsiteY3-56" fmla="*/ 2276098 h 2276098"/>
                <a:gd name="connsiteX4-57" fmla="*/ 1 w 266701"/>
                <a:gd name="connsiteY4-58" fmla="*/ 1990348 h 2276098"/>
                <a:gd name="connsiteX5-59" fmla="*/ 0 w 266701"/>
                <a:gd name="connsiteY5-60" fmla="*/ 2228473 h 2276098"/>
                <a:gd name="connsiteX6-61" fmla="*/ 1 w 266701"/>
                <a:gd name="connsiteY6-62" fmla="*/ 0 h 2276098"/>
                <a:gd name="connsiteX0-63" fmla="*/ 1 w 266701"/>
                <a:gd name="connsiteY0-64" fmla="*/ 0 h 2333269"/>
                <a:gd name="connsiteX1-65" fmla="*/ 266701 w 266701"/>
                <a:gd name="connsiteY1-66" fmla="*/ 0 h 2333269"/>
                <a:gd name="connsiteX2-67" fmla="*/ 266701 w 266701"/>
                <a:gd name="connsiteY2-68" fmla="*/ 1990348 h 2333269"/>
                <a:gd name="connsiteX3-69" fmla="*/ 19051 w 266701"/>
                <a:gd name="connsiteY3-70" fmla="*/ 2276098 h 2333269"/>
                <a:gd name="connsiteX4-71" fmla="*/ 1 w 266701"/>
                <a:gd name="connsiteY4-72" fmla="*/ 1990348 h 2333269"/>
                <a:gd name="connsiteX5-73" fmla="*/ 0 w 266701"/>
                <a:gd name="connsiteY5-74" fmla="*/ 2333248 h 2333269"/>
                <a:gd name="connsiteX6-75" fmla="*/ 1 w 266701"/>
                <a:gd name="connsiteY6-76" fmla="*/ 0 h 23332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47" y="connsiteY6-48"/>
                </a:cxn>
              </a:cxnLst>
              <a:rect l="l" t="t" r="r" b="b"/>
              <a:pathLst>
                <a:path w="266701" h="2333269">
                  <a:moveTo>
                    <a:pt x="1" y="0"/>
                  </a:moveTo>
                  <a:lnTo>
                    <a:pt x="266701" y="0"/>
                  </a:lnTo>
                  <a:lnTo>
                    <a:pt x="266701" y="1990348"/>
                  </a:lnTo>
                  <a:lnTo>
                    <a:pt x="19051" y="2276098"/>
                  </a:lnTo>
                  <a:lnTo>
                    <a:pt x="1" y="1990348"/>
                  </a:lnTo>
                  <a:cubicBezTo>
                    <a:pt x="1" y="1987173"/>
                    <a:pt x="0" y="2336423"/>
                    <a:pt x="0" y="2333248"/>
                  </a:cubicBezTo>
                  <a:cubicBezTo>
                    <a:pt x="0" y="1672974"/>
                    <a:pt x="1" y="660274"/>
                    <a:pt x="1" y="0"/>
                  </a:cubicBezTo>
                  <a:close/>
                </a:path>
              </a:pathLst>
            </a:custGeom>
            <a:solidFill>
              <a:srgbClr val="006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800" dirty="0">
                <a:cs typeface="+mn-ea"/>
                <a:sym typeface="+mn-lt"/>
              </a:endParaRPr>
            </a:p>
          </p:txBody>
        </p:sp>
        <p:sp>
          <p:nvSpPr>
            <p:cNvPr id="2" name="矩形 1"/>
            <p:cNvSpPr/>
            <p:nvPr/>
          </p:nvSpPr>
          <p:spPr>
            <a:xfrm>
              <a:off x="-9525" y="1996403"/>
              <a:ext cx="45719" cy="4886325"/>
            </a:xfrm>
            <a:prstGeom prst="rect">
              <a:avLst/>
            </a:prstGeom>
            <a:solidFill>
              <a:srgbClr val="006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929509" y="2543732"/>
            <a:ext cx="5265008" cy="632788"/>
            <a:chOff x="2582203" y="2399714"/>
            <a:chExt cx="7020011" cy="632788"/>
          </a:xfrm>
        </p:grpSpPr>
        <p:sp>
          <p:nvSpPr>
            <p:cNvPr id="34" name="矩形 33"/>
            <p:cNvSpPr/>
            <p:nvPr/>
          </p:nvSpPr>
          <p:spPr>
            <a:xfrm>
              <a:off x="3611105" y="2399715"/>
              <a:ext cx="5991109" cy="632787"/>
            </a:xfrm>
            <a:custGeom>
              <a:avLst/>
              <a:gdLst>
                <a:gd name="connsiteX0" fmla="*/ 0 w 5983635"/>
                <a:gd name="connsiteY0" fmla="*/ 0 h 630942"/>
                <a:gd name="connsiteX1" fmla="*/ 5983635 w 5983635"/>
                <a:gd name="connsiteY1" fmla="*/ 0 h 630942"/>
                <a:gd name="connsiteX2" fmla="*/ 5983635 w 5983635"/>
                <a:gd name="connsiteY2" fmla="*/ 630942 h 630942"/>
                <a:gd name="connsiteX3" fmla="*/ 0 w 5983635"/>
                <a:gd name="connsiteY3" fmla="*/ 630942 h 630942"/>
                <a:gd name="connsiteX4" fmla="*/ 0 w 5983635"/>
                <a:gd name="connsiteY4" fmla="*/ 0 h 630942"/>
                <a:gd name="connsiteX0-1" fmla="*/ 0 w 5983635"/>
                <a:gd name="connsiteY0-2" fmla="*/ 0 h 632787"/>
                <a:gd name="connsiteX1-3" fmla="*/ 5983635 w 5983635"/>
                <a:gd name="connsiteY1-4" fmla="*/ 0 h 632787"/>
                <a:gd name="connsiteX2-5" fmla="*/ 5983635 w 5983635"/>
                <a:gd name="connsiteY2-6" fmla="*/ 630942 h 632787"/>
                <a:gd name="connsiteX3-7" fmla="*/ 235333 w 5983635"/>
                <a:gd name="connsiteY3-8" fmla="*/ 632787 h 632787"/>
                <a:gd name="connsiteX4-9" fmla="*/ 0 w 5983635"/>
                <a:gd name="connsiteY4-10" fmla="*/ 630942 h 632787"/>
                <a:gd name="connsiteX5" fmla="*/ 0 w 5983635"/>
                <a:gd name="connsiteY5" fmla="*/ 0 h 632787"/>
                <a:gd name="connsiteX0-11" fmla="*/ 7474 w 5991109"/>
                <a:gd name="connsiteY0-12" fmla="*/ 0 h 632787"/>
                <a:gd name="connsiteX1-13" fmla="*/ 5991109 w 5991109"/>
                <a:gd name="connsiteY1-14" fmla="*/ 0 h 632787"/>
                <a:gd name="connsiteX2-15" fmla="*/ 5991109 w 5991109"/>
                <a:gd name="connsiteY2-16" fmla="*/ 630942 h 632787"/>
                <a:gd name="connsiteX3-17" fmla="*/ 242807 w 5991109"/>
                <a:gd name="connsiteY3-18" fmla="*/ 632787 h 632787"/>
                <a:gd name="connsiteX4-19" fmla="*/ 7474 w 5991109"/>
                <a:gd name="connsiteY4-20" fmla="*/ 630942 h 632787"/>
                <a:gd name="connsiteX5-21" fmla="*/ 0 w 5991109"/>
                <a:gd name="connsiteY5-22" fmla="*/ 462305 h 632787"/>
                <a:gd name="connsiteX6" fmla="*/ 7474 w 5991109"/>
                <a:gd name="connsiteY6" fmla="*/ 0 h 632787"/>
                <a:gd name="connsiteX0-23" fmla="*/ 7474 w 5991109"/>
                <a:gd name="connsiteY0-24" fmla="*/ 0 h 632787"/>
                <a:gd name="connsiteX1-25" fmla="*/ 5991109 w 5991109"/>
                <a:gd name="connsiteY1-26" fmla="*/ 0 h 632787"/>
                <a:gd name="connsiteX2-27" fmla="*/ 5991109 w 5991109"/>
                <a:gd name="connsiteY2-28" fmla="*/ 630942 h 632787"/>
                <a:gd name="connsiteX3-29" fmla="*/ 242807 w 5991109"/>
                <a:gd name="connsiteY3-30" fmla="*/ 632787 h 632787"/>
                <a:gd name="connsiteX4-31" fmla="*/ 245115 w 5991109"/>
                <a:gd name="connsiteY4-32" fmla="*/ 630942 h 632787"/>
                <a:gd name="connsiteX5-33" fmla="*/ 0 w 5991109"/>
                <a:gd name="connsiteY5-34" fmla="*/ 462305 h 632787"/>
                <a:gd name="connsiteX6-35" fmla="*/ 7474 w 5991109"/>
                <a:gd name="connsiteY6-36" fmla="*/ 0 h 6327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991109" h="632787">
                  <a:moveTo>
                    <a:pt x="7474" y="0"/>
                  </a:moveTo>
                  <a:lnTo>
                    <a:pt x="5991109" y="0"/>
                  </a:lnTo>
                  <a:lnTo>
                    <a:pt x="5991109" y="630942"/>
                  </a:lnTo>
                  <a:lnTo>
                    <a:pt x="242807" y="632787"/>
                  </a:lnTo>
                  <a:lnTo>
                    <a:pt x="245115" y="630942"/>
                  </a:lnTo>
                  <a:lnTo>
                    <a:pt x="0" y="462305"/>
                  </a:lnTo>
                  <a:lnTo>
                    <a:pt x="7474" y="0"/>
                  </a:lnTo>
                  <a:close/>
                </a:path>
              </a:pathLst>
            </a:custGeom>
            <a:solidFill>
              <a:srgbClr val="006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55" dirty="0">
                  <a:solidFill>
                    <a:schemeClr val="bg1"/>
                  </a:solidFill>
                  <a:cs typeface="+mn-ea"/>
                  <a:sym typeface="+mn-lt"/>
                </a:rPr>
                <a:t> 核心概念</a:t>
              </a:r>
              <a:endParaRPr lang="zh-CN" altLang="en-US" sz="2655" dirty="0">
                <a:solidFill>
                  <a:schemeClr val="bg1"/>
                </a:solidFill>
                <a:cs typeface="+mn-ea"/>
                <a:sym typeface="+mn-lt"/>
              </a:endParaRPr>
            </a:p>
          </p:txBody>
        </p:sp>
        <p:sp>
          <p:nvSpPr>
            <p:cNvPr id="7" name="TextBox 6"/>
            <p:cNvSpPr txBox="1"/>
            <p:nvPr/>
          </p:nvSpPr>
          <p:spPr>
            <a:xfrm>
              <a:off x="2582203" y="2399714"/>
              <a:ext cx="936001" cy="630942"/>
            </a:xfrm>
            <a:custGeom>
              <a:avLst/>
              <a:gdLst>
                <a:gd name="connsiteX0" fmla="*/ 0 w 936001"/>
                <a:gd name="connsiteY0" fmla="*/ 0 h 617092"/>
                <a:gd name="connsiteX1" fmla="*/ 936001 w 936001"/>
                <a:gd name="connsiteY1" fmla="*/ 0 h 617092"/>
                <a:gd name="connsiteX2" fmla="*/ 936001 w 936001"/>
                <a:gd name="connsiteY2" fmla="*/ 617092 h 617092"/>
                <a:gd name="connsiteX3" fmla="*/ 0 w 936001"/>
                <a:gd name="connsiteY3" fmla="*/ 617092 h 617092"/>
                <a:gd name="connsiteX4" fmla="*/ 0 w 936001"/>
                <a:gd name="connsiteY4" fmla="*/ 0 h 617092"/>
                <a:gd name="connsiteX0-1" fmla="*/ 0 w 936001"/>
                <a:gd name="connsiteY0-2" fmla="*/ 0 h 617092"/>
                <a:gd name="connsiteX1-3" fmla="*/ 936001 w 936001"/>
                <a:gd name="connsiteY1-4" fmla="*/ 0 h 617092"/>
                <a:gd name="connsiteX2-5" fmla="*/ 936001 w 936001"/>
                <a:gd name="connsiteY2-6" fmla="*/ 617092 h 617092"/>
                <a:gd name="connsiteX3-7" fmla="*/ 715044 w 936001"/>
                <a:gd name="connsiteY3-8" fmla="*/ 616201 h 617092"/>
                <a:gd name="connsiteX4-9" fmla="*/ 0 w 936001"/>
                <a:gd name="connsiteY4-10" fmla="*/ 617092 h 617092"/>
                <a:gd name="connsiteX5" fmla="*/ 0 w 936001"/>
                <a:gd name="connsiteY5" fmla="*/ 0 h 617092"/>
                <a:gd name="connsiteX0-11" fmla="*/ 0 w 936001"/>
                <a:gd name="connsiteY0-12" fmla="*/ 0 h 617092"/>
                <a:gd name="connsiteX1-13" fmla="*/ 936001 w 936001"/>
                <a:gd name="connsiteY1-14" fmla="*/ 0 h 617092"/>
                <a:gd name="connsiteX2-15" fmla="*/ 935623 w 936001"/>
                <a:gd name="connsiteY2-16" fmla="*/ 463801 h 617092"/>
                <a:gd name="connsiteX3-17" fmla="*/ 936001 w 936001"/>
                <a:gd name="connsiteY3-18" fmla="*/ 617092 h 617092"/>
                <a:gd name="connsiteX4-19" fmla="*/ 715044 w 936001"/>
                <a:gd name="connsiteY4-20" fmla="*/ 616201 h 617092"/>
                <a:gd name="connsiteX5-21" fmla="*/ 0 w 936001"/>
                <a:gd name="connsiteY5-22" fmla="*/ 617092 h 617092"/>
                <a:gd name="connsiteX6" fmla="*/ 0 w 936001"/>
                <a:gd name="connsiteY6" fmla="*/ 0 h 617092"/>
                <a:gd name="connsiteX0-23" fmla="*/ 0 w 936001"/>
                <a:gd name="connsiteY0-24" fmla="*/ 0 h 617092"/>
                <a:gd name="connsiteX1-25" fmla="*/ 936001 w 936001"/>
                <a:gd name="connsiteY1-26" fmla="*/ 0 h 617092"/>
                <a:gd name="connsiteX2-27" fmla="*/ 935623 w 936001"/>
                <a:gd name="connsiteY2-28" fmla="*/ 463801 h 617092"/>
                <a:gd name="connsiteX3-29" fmla="*/ 819696 w 936001"/>
                <a:gd name="connsiteY3-30" fmla="*/ 548913 h 617092"/>
                <a:gd name="connsiteX4-31" fmla="*/ 715044 w 936001"/>
                <a:gd name="connsiteY4-32" fmla="*/ 616201 h 617092"/>
                <a:gd name="connsiteX5-33" fmla="*/ 0 w 936001"/>
                <a:gd name="connsiteY5-34" fmla="*/ 617092 h 617092"/>
                <a:gd name="connsiteX6-35" fmla="*/ 0 w 936001"/>
                <a:gd name="connsiteY6-36" fmla="*/ 0 h 617092"/>
                <a:gd name="connsiteX0-37" fmla="*/ 0 w 936001"/>
                <a:gd name="connsiteY0-38" fmla="*/ 0 h 617092"/>
                <a:gd name="connsiteX1-39" fmla="*/ 936001 w 936001"/>
                <a:gd name="connsiteY1-40" fmla="*/ 0 h 617092"/>
                <a:gd name="connsiteX2-41" fmla="*/ 935623 w 936001"/>
                <a:gd name="connsiteY2-42" fmla="*/ 463801 h 617092"/>
                <a:gd name="connsiteX3-43" fmla="*/ 726706 w 936001"/>
                <a:gd name="connsiteY3-44" fmla="*/ 614598 h 617092"/>
                <a:gd name="connsiteX4-45" fmla="*/ 715044 w 936001"/>
                <a:gd name="connsiteY4-46" fmla="*/ 616201 h 617092"/>
                <a:gd name="connsiteX5-47" fmla="*/ 0 w 936001"/>
                <a:gd name="connsiteY5-48" fmla="*/ 617092 h 617092"/>
                <a:gd name="connsiteX6-49" fmla="*/ 0 w 936001"/>
                <a:gd name="connsiteY6-50" fmla="*/ 0 h 6170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936001" h="617092">
                  <a:moveTo>
                    <a:pt x="0" y="0"/>
                  </a:moveTo>
                  <a:lnTo>
                    <a:pt x="936001" y="0"/>
                  </a:lnTo>
                  <a:lnTo>
                    <a:pt x="935623" y="463801"/>
                  </a:lnTo>
                  <a:lnTo>
                    <a:pt x="726706" y="614598"/>
                  </a:lnTo>
                  <a:lnTo>
                    <a:pt x="715044" y="616201"/>
                  </a:lnTo>
                  <a:lnTo>
                    <a:pt x="0" y="617092"/>
                  </a:lnTo>
                  <a:lnTo>
                    <a:pt x="0" y="0"/>
                  </a:lnTo>
                  <a:close/>
                </a:path>
              </a:pathLst>
            </a:custGeom>
            <a:solidFill>
              <a:srgbClr val="0066B3"/>
            </a:solidFill>
          </p:spPr>
          <p:txBody>
            <a:bodyPr wrap="square" rtlCol="0">
              <a:spAutoFit/>
            </a:bodyPr>
            <a:lstStyle/>
            <a:p>
              <a:pPr algn="ctr"/>
              <a:r>
                <a:rPr lang="en-US" altLang="zh-CN" sz="3500" dirty="0">
                  <a:solidFill>
                    <a:schemeClr val="bg1"/>
                  </a:solidFill>
                </a:rPr>
                <a:t>2</a:t>
              </a:r>
              <a:endParaRPr lang="zh-CN" altLang="en-US" sz="3500" dirty="0">
                <a:solidFill>
                  <a:schemeClr val="bg1"/>
                </a:solidFill>
              </a:endParaRPr>
            </a:p>
          </p:txBody>
        </p:sp>
      </p:grpSp>
      <p:grpSp>
        <p:nvGrpSpPr>
          <p:cNvPr id="25" name="组合 24"/>
          <p:cNvGrpSpPr/>
          <p:nvPr/>
        </p:nvGrpSpPr>
        <p:grpSpPr>
          <a:xfrm>
            <a:off x="1929509" y="1734107"/>
            <a:ext cx="5265008" cy="632788"/>
            <a:chOff x="2582203" y="2399714"/>
            <a:chExt cx="7020011" cy="632788"/>
          </a:xfrm>
        </p:grpSpPr>
        <p:sp>
          <p:nvSpPr>
            <p:cNvPr id="26" name="矩形 33"/>
            <p:cNvSpPr/>
            <p:nvPr/>
          </p:nvSpPr>
          <p:spPr>
            <a:xfrm>
              <a:off x="3611105" y="2399715"/>
              <a:ext cx="5991109" cy="632787"/>
            </a:xfrm>
            <a:custGeom>
              <a:avLst/>
              <a:gdLst>
                <a:gd name="connsiteX0" fmla="*/ 0 w 5983635"/>
                <a:gd name="connsiteY0" fmla="*/ 0 h 630942"/>
                <a:gd name="connsiteX1" fmla="*/ 5983635 w 5983635"/>
                <a:gd name="connsiteY1" fmla="*/ 0 h 630942"/>
                <a:gd name="connsiteX2" fmla="*/ 5983635 w 5983635"/>
                <a:gd name="connsiteY2" fmla="*/ 630942 h 630942"/>
                <a:gd name="connsiteX3" fmla="*/ 0 w 5983635"/>
                <a:gd name="connsiteY3" fmla="*/ 630942 h 630942"/>
                <a:gd name="connsiteX4" fmla="*/ 0 w 5983635"/>
                <a:gd name="connsiteY4" fmla="*/ 0 h 630942"/>
                <a:gd name="connsiteX0-1" fmla="*/ 0 w 5983635"/>
                <a:gd name="connsiteY0-2" fmla="*/ 0 h 632787"/>
                <a:gd name="connsiteX1-3" fmla="*/ 5983635 w 5983635"/>
                <a:gd name="connsiteY1-4" fmla="*/ 0 h 632787"/>
                <a:gd name="connsiteX2-5" fmla="*/ 5983635 w 5983635"/>
                <a:gd name="connsiteY2-6" fmla="*/ 630942 h 632787"/>
                <a:gd name="connsiteX3-7" fmla="*/ 235333 w 5983635"/>
                <a:gd name="connsiteY3-8" fmla="*/ 632787 h 632787"/>
                <a:gd name="connsiteX4-9" fmla="*/ 0 w 5983635"/>
                <a:gd name="connsiteY4-10" fmla="*/ 630942 h 632787"/>
                <a:gd name="connsiteX5" fmla="*/ 0 w 5983635"/>
                <a:gd name="connsiteY5" fmla="*/ 0 h 632787"/>
                <a:gd name="connsiteX0-11" fmla="*/ 7474 w 5991109"/>
                <a:gd name="connsiteY0-12" fmla="*/ 0 h 632787"/>
                <a:gd name="connsiteX1-13" fmla="*/ 5991109 w 5991109"/>
                <a:gd name="connsiteY1-14" fmla="*/ 0 h 632787"/>
                <a:gd name="connsiteX2-15" fmla="*/ 5991109 w 5991109"/>
                <a:gd name="connsiteY2-16" fmla="*/ 630942 h 632787"/>
                <a:gd name="connsiteX3-17" fmla="*/ 242807 w 5991109"/>
                <a:gd name="connsiteY3-18" fmla="*/ 632787 h 632787"/>
                <a:gd name="connsiteX4-19" fmla="*/ 7474 w 5991109"/>
                <a:gd name="connsiteY4-20" fmla="*/ 630942 h 632787"/>
                <a:gd name="connsiteX5-21" fmla="*/ 0 w 5991109"/>
                <a:gd name="connsiteY5-22" fmla="*/ 462305 h 632787"/>
                <a:gd name="connsiteX6" fmla="*/ 7474 w 5991109"/>
                <a:gd name="connsiteY6" fmla="*/ 0 h 632787"/>
                <a:gd name="connsiteX0-23" fmla="*/ 7474 w 5991109"/>
                <a:gd name="connsiteY0-24" fmla="*/ 0 h 632787"/>
                <a:gd name="connsiteX1-25" fmla="*/ 5991109 w 5991109"/>
                <a:gd name="connsiteY1-26" fmla="*/ 0 h 632787"/>
                <a:gd name="connsiteX2-27" fmla="*/ 5991109 w 5991109"/>
                <a:gd name="connsiteY2-28" fmla="*/ 630942 h 632787"/>
                <a:gd name="connsiteX3-29" fmla="*/ 242807 w 5991109"/>
                <a:gd name="connsiteY3-30" fmla="*/ 632787 h 632787"/>
                <a:gd name="connsiteX4-31" fmla="*/ 245115 w 5991109"/>
                <a:gd name="connsiteY4-32" fmla="*/ 630942 h 632787"/>
                <a:gd name="connsiteX5-33" fmla="*/ 0 w 5991109"/>
                <a:gd name="connsiteY5-34" fmla="*/ 462305 h 632787"/>
                <a:gd name="connsiteX6-35" fmla="*/ 7474 w 5991109"/>
                <a:gd name="connsiteY6-36" fmla="*/ 0 h 6327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991109" h="632787">
                  <a:moveTo>
                    <a:pt x="7474" y="0"/>
                  </a:moveTo>
                  <a:lnTo>
                    <a:pt x="5991109" y="0"/>
                  </a:lnTo>
                  <a:lnTo>
                    <a:pt x="5991109" y="630942"/>
                  </a:lnTo>
                  <a:lnTo>
                    <a:pt x="242807" y="632787"/>
                  </a:lnTo>
                  <a:lnTo>
                    <a:pt x="245115" y="630942"/>
                  </a:lnTo>
                  <a:lnTo>
                    <a:pt x="0" y="462305"/>
                  </a:lnTo>
                  <a:lnTo>
                    <a:pt x="7474" y="0"/>
                  </a:lnTo>
                  <a:close/>
                </a:path>
              </a:pathLst>
            </a:custGeom>
            <a:solidFill>
              <a:srgbClr val="006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55" dirty="0">
                  <a:solidFill>
                    <a:schemeClr val="bg1"/>
                  </a:solidFill>
                  <a:cs typeface="+mn-ea"/>
                  <a:sym typeface="+mn-lt"/>
                </a:rPr>
                <a:t> </a:t>
              </a:r>
              <a:r>
                <a:rPr lang="en-US" altLang="zh-CN" sz="2655" dirty="0">
                  <a:solidFill>
                    <a:schemeClr val="bg1"/>
                  </a:solidFill>
                  <a:cs typeface="+mn-ea"/>
                  <a:sym typeface="+mn-lt"/>
                </a:rPr>
                <a:t>Phaser.js</a:t>
              </a:r>
              <a:r>
                <a:rPr lang="zh-CN" altLang="en-US" sz="2655" dirty="0">
                  <a:solidFill>
                    <a:schemeClr val="bg1"/>
                  </a:solidFill>
                  <a:cs typeface="+mn-ea"/>
                  <a:sym typeface="+mn-lt"/>
                </a:rPr>
                <a:t>简介</a:t>
              </a:r>
              <a:endParaRPr lang="zh-CN" altLang="en-US" sz="2655" dirty="0">
                <a:solidFill>
                  <a:schemeClr val="bg1"/>
                </a:solidFill>
                <a:cs typeface="+mn-ea"/>
                <a:sym typeface="+mn-lt"/>
              </a:endParaRPr>
            </a:p>
          </p:txBody>
        </p:sp>
        <p:sp>
          <p:nvSpPr>
            <p:cNvPr id="27" name="TextBox 26"/>
            <p:cNvSpPr txBox="1"/>
            <p:nvPr/>
          </p:nvSpPr>
          <p:spPr>
            <a:xfrm>
              <a:off x="2582203" y="2399714"/>
              <a:ext cx="936001" cy="630942"/>
            </a:xfrm>
            <a:custGeom>
              <a:avLst/>
              <a:gdLst>
                <a:gd name="connsiteX0" fmla="*/ 0 w 936001"/>
                <a:gd name="connsiteY0" fmla="*/ 0 h 617092"/>
                <a:gd name="connsiteX1" fmla="*/ 936001 w 936001"/>
                <a:gd name="connsiteY1" fmla="*/ 0 h 617092"/>
                <a:gd name="connsiteX2" fmla="*/ 936001 w 936001"/>
                <a:gd name="connsiteY2" fmla="*/ 617092 h 617092"/>
                <a:gd name="connsiteX3" fmla="*/ 0 w 936001"/>
                <a:gd name="connsiteY3" fmla="*/ 617092 h 617092"/>
                <a:gd name="connsiteX4" fmla="*/ 0 w 936001"/>
                <a:gd name="connsiteY4" fmla="*/ 0 h 617092"/>
                <a:gd name="connsiteX0-1" fmla="*/ 0 w 936001"/>
                <a:gd name="connsiteY0-2" fmla="*/ 0 h 617092"/>
                <a:gd name="connsiteX1-3" fmla="*/ 936001 w 936001"/>
                <a:gd name="connsiteY1-4" fmla="*/ 0 h 617092"/>
                <a:gd name="connsiteX2-5" fmla="*/ 936001 w 936001"/>
                <a:gd name="connsiteY2-6" fmla="*/ 617092 h 617092"/>
                <a:gd name="connsiteX3-7" fmla="*/ 715044 w 936001"/>
                <a:gd name="connsiteY3-8" fmla="*/ 616201 h 617092"/>
                <a:gd name="connsiteX4-9" fmla="*/ 0 w 936001"/>
                <a:gd name="connsiteY4-10" fmla="*/ 617092 h 617092"/>
                <a:gd name="connsiteX5" fmla="*/ 0 w 936001"/>
                <a:gd name="connsiteY5" fmla="*/ 0 h 617092"/>
                <a:gd name="connsiteX0-11" fmla="*/ 0 w 936001"/>
                <a:gd name="connsiteY0-12" fmla="*/ 0 h 617092"/>
                <a:gd name="connsiteX1-13" fmla="*/ 936001 w 936001"/>
                <a:gd name="connsiteY1-14" fmla="*/ 0 h 617092"/>
                <a:gd name="connsiteX2-15" fmla="*/ 935623 w 936001"/>
                <a:gd name="connsiteY2-16" fmla="*/ 463801 h 617092"/>
                <a:gd name="connsiteX3-17" fmla="*/ 936001 w 936001"/>
                <a:gd name="connsiteY3-18" fmla="*/ 617092 h 617092"/>
                <a:gd name="connsiteX4-19" fmla="*/ 715044 w 936001"/>
                <a:gd name="connsiteY4-20" fmla="*/ 616201 h 617092"/>
                <a:gd name="connsiteX5-21" fmla="*/ 0 w 936001"/>
                <a:gd name="connsiteY5-22" fmla="*/ 617092 h 617092"/>
                <a:gd name="connsiteX6" fmla="*/ 0 w 936001"/>
                <a:gd name="connsiteY6" fmla="*/ 0 h 617092"/>
                <a:gd name="connsiteX0-23" fmla="*/ 0 w 936001"/>
                <a:gd name="connsiteY0-24" fmla="*/ 0 h 617092"/>
                <a:gd name="connsiteX1-25" fmla="*/ 936001 w 936001"/>
                <a:gd name="connsiteY1-26" fmla="*/ 0 h 617092"/>
                <a:gd name="connsiteX2-27" fmla="*/ 935623 w 936001"/>
                <a:gd name="connsiteY2-28" fmla="*/ 463801 h 617092"/>
                <a:gd name="connsiteX3-29" fmla="*/ 819696 w 936001"/>
                <a:gd name="connsiteY3-30" fmla="*/ 548913 h 617092"/>
                <a:gd name="connsiteX4-31" fmla="*/ 715044 w 936001"/>
                <a:gd name="connsiteY4-32" fmla="*/ 616201 h 617092"/>
                <a:gd name="connsiteX5-33" fmla="*/ 0 w 936001"/>
                <a:gd name="connsiteY5-34" fmla="*/ 617092 h 617092"/>
                <a:gd name="connsiteX6-35" fmla="*/ 0 w 936001"/>
                <a:gd name="connsiteY6-36" fmla="*/ 0 h 617092"/>
                <a:gd name="connsiteX0-37" fmla="*/ 0 w 936001"/>
                <a:gd name="connsiteY0-38" fmla="*/ 0 h 617092"/>
                <a:gd name="connsiteX1-39" fmla="*/ 936001 w 936001"/>
                <a:gd name="connsiteY1-40" fmla="*/ 0 h 617092"/>
                <a:gd name="connsiteX2-41" fmla="*/ 935623 w 936001"/>
                <a:gd name="connsiteY2-42" fmla="*/ 463801 h 617092"/>
                <a:gd name="connsiteX3-43" fmla="*/ 726706 w 936001"/>
                <a:gd name="connsiteY3-44" fmla="*/ 614598 h 617092"/>
                <a:gd name="connsiteX4-45" fmla="*/ 715044 w 936001"/>
                <a:gd name="connsiteY4-46" fmla="*/ 616201 h 617092"/>
                <a:gd name="connsiteX5-47" fmla="*/ 0 w 936001"/>
                <a:gd name="connsiteY5-48" fmla="*/ 617092 h 617092"/>
                <a:gd name="connsiteX6-49" fmla="*/ 0 w 936001"/>
                <a:gd name="connsiteY6-50" fmla="*/ 0 h 6170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936001" h="617092">
                  <a:moveTo>
                    <a:pt x="0" y="0"/>
                  </a:moveTo>
                  <a:lnTo>
                    <a:pt x="936001" y="0"/>
                  </a:lnTo>
                  <a:lnTo>
                    <a:pt x="935623" y="463801"/>
                  </a:lnTo>
                  <a:lnTo>
                    <a:pt x="726706" y="614598"/>
                  </a:lnTo>
                  <a:lnTo>
                    <a:pt x="715044" y="616201"/>
                  </a:lnTo>
                  <a:lnTo>
                    <a:pt x="0" y="617092"/>
                  </a:lnTo>
                  <a:lnTo>
                    <a:pt x="0" y="0"/>
                  </a:lnTo>
                  <a:close/>
                </a:path>
              </a:pathLst>
            </a:custGeom>
            <a:solidFill>
              <a:srgbClr val="0066B3"/>
            </a:solidFill>
          </p:spPr>
          <p:txBody>
            <a:bodyPr wrap="square" rtlCol="0">
              <a:spAutoFit/>
            </a:bodyPr>
            <a:lstStyle/>
            <a:p>
              <a:pPr algn="ctr"/>
              <a:r>
                <a:rPr lang="en-US" altLang="zh-CN" sz="3500" dirty="0">
                  <a:solidFill>
                    <a:schemeClr val="bg1"/>
                  </a:solidFill>
                </a:rPr>
                <a:t>1</a:t>
              </a:r>
              <a:endParaRPr lang="zh-CN" altLang="en-US" sz="3500" dirty="0">
                <a:solidFill>
                  <a:schemeClr val="bg1"/>
                </a:solidFill>
              </a:endParaRPr>
            </a:p>
          </p:txBody>
        </p:sp>
      </p:grpSp>
      <p:grpSp>
        <p:nvGrpSpPr>
          <p:cNvPr id="28" name="组合 27"/>
          <p:cNvGrpSpPr/>
          <p:nvPr/>
        </p:nvGrpSpPr>
        <p:grpSpPr>
          <a:xfrm>
            <a:off x="1939496" y="3357494"/>
            <a:ext cx="5265008" cy="632788"/>
            <a:chOff x="2489302" y="3032501"/>
            <a:chExt cx="7020011" cy="632788"/>
          </a:xfrm>
        </p:grpSpPr>
        <p:sp>
          <p:nvSpPr>
            <p:cNvPr id="30" name="矩形 33"/>
            <p:cNvSpPr/>
            <p:nvPr/>
          </p:nvSpPr>
          <p:spPr>
            <a:xfrm>
              <a:off x="3518204" y="3032502"/>
              <a:ext cx="5991109" cy="632787"/>
            </a:xfrm>
            <a:custGeom>
              <a:avLst/>
              <a:gdLst>
                <a:gd name="connsiteX0" fmla="*/ 0 w 5983635"/>
                <a:gd name="connsiteY0" fmla="*/ 0 h 630942"/>
                <a:gd name="connsiteX1" fmla="*/ 5983635 w 5983635"/>
                <a:gd name="connsiteY1" fmla="*/ 0 h 630942"/>
                <a:gd name="connsiteX2" fmla="*/ 5983635 w 5983635"/>
                <a:gd name="connsiteY2" fmla="*/ 630942 h 630942"/>
                <a:gd name="connsiteX3" fmla="*/ 0 w 5983635"/>
                <a:gd name="connsiteY3" fmla="*/ 630942 h 630942"/>
                <a:gd name="connsiteX4" fmla="*/ 0 w 5983635"/>
                <a:gd name="connsiteY4" fmla="*/ 0 h 630942"/>
                <a:gd name="connsiteX0-1" fmla="*/ 0 w 5983635"/>
                <a:gd name="connsiteY0-2" fmla="*/ 0 h 632787"/>
                <a:gd name="connsiteX1-3" fmla="*/ 5983635 w 5983635"/>
                <a:gd name="connsiteY1-4" fmla="*/ 0 h 632787"/>
                <a:gd name="connsiteX2-5" fmla="*/ 5983635 w 5983635"/>
                <a:gd name="connsiteY2-6" fmla="*/ 630942 h 632787"/>
                <a:gd name="connsiteX3-7" fmla="*/ 235333 w 5983635"/>
                <a:gd name="connsiteY3-8" fmla="*/ 632787 h 632787"/>
                <a:gd name="connsiteX4-9" fmla="*/ 0 w 5983635"/>
                <a:gd name="connsiteY4-10" fmla="*/ 630942 h 632787"/>
                <a:gd name="connsiteX5" fmla="*/ 0 w 5983635"/>
                <a:gd name="connsiteY5" fmla="*/ 0 h 632787"/>
                <a:gd name="connsiteX0-11" fmla="*/ 7474 w 5991109"/>
                <a:gd name="connsiteY0-12" fmla="*/ 0 h 632787"/>
                <a:gd name="connsiteX1-13" fmla="*/ 5991109 w 5991109"/>
                <a:gd name="connsiteY1-14" fmla="*/ 0 h 632787"/>
                <a:gd name="connsiteX2-15" fmla="*/ 5991109 w 5991109"/>
                <a:gd name="connsiteY2-16" fmla="*/ 630942 h 632787"/>
                <a:gd name="connsiteX3-17" fmla="*/ 242807 w 5991109"/>
                <a:gd name="connsiteY3-18" fmla="*/ 632787 h 632787"/>
                <a:gd name="connsiteX4-19" fmla="*/ 7474 w 5991109"/>
                <a:gd name="connsiteY4-20" fmla="*/ 630942 h 632787"/>
                <a:gd name="connsiteX5-21" fmla="*/ 0 w 5991109"/>
                <a:gd name="connsiteY5-22" fmla="*/ 462305 h 632787"/>
                <a:gd name="connsiteX6" fmla="*/ 7474 w 5991109"/>
                <a:gd name="connsiteY6" fmla="*/ 0 h 632787"/>
                <a:gd name="connsiteX0-23" fmla="*/ 7474 w 5991109"/>
                <a:gd name="connsiteY0-24" fmla="*/ 0 h 632787"/>
                <a:gd name="connsiteX1-25" fmla="*/ 5991109 w 5991109"/>
                <a:gd name="connsiteY1-26" fmla="*/ 0 h 632787"/>
                <a:gd name="connsiteX2-27" fmla="*/ 5991109 w 5991109"/>
                <a:gd name="connsiteY2-28" fmla="*/ 630942 h 632787"/>
                <a:gd name="connsiteX3-29" fmla="*/ 242807 w 5991109"/>
                <a:gd name="connsiteY3-30" fmla="*/ 632787 h 632787"/>
                <a:gd name="connsiteX4-31" fmla="*/ 245115 w 5991109"/>
                <a:gd name="connsiteY4-32" fmla="*/ 630942 h 632787"/>
                <a:gd name="connsiteX5-33" fmla="*/ 0 w 5991109"/>
                <a:gd name="connsiteY5-34" fmla="*/ 462305 h 632787"/>
                <a:gd name="connsiteX6-35" fmla="*/ 7474 w 5991109"/>
                <a:gd name="connsiteY6-36" fmla="*/ 0 h 6327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991109" h="632787">
                  <a:moveTo>
                    <a:pt x="7474" y="0"/>
                  </a:moveTo>
                  <a:lnTo>
                    <a:pt x="5991109" y="0"/>
                  </a:lnTo>
                  <a:lnTo>
                    <a:pt x="5991109" y="630942"/>
                  </a:lnTo>
                  <a:lnTo>
                    <a:pt x="242807" y="632787"/>
                  </a:lnTo>
                  <a:lnTo>
                    <a:pt x="245115" y="630942"/>
                  </a:lnTo>
                  <a:lnTo>
                    <a:pt x="0" y="462305"/>
                  </a:lnTo>
                  <a:lnTo>
                    <a:pt x="7474" y="0"/>
                  </a:lnTo>
                  <a:close/>
                </a:path>
              </a:pathLst>
            </a:custGeom>
            <a:solidFill>
              <a:srgbClr val="006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55" dirty="0">
                  <a:solidFill>
                    <a:schemeClr val="bg1"/>
                  </a:solidFill>
                  <a:cs typeface="+mn-ea"/>
                  <a:sym typeface="+mn-lt"/>
                </a:rPr>
                <a:t>场景切换</a:t>
              </a:r>
              <a:endParaRPr lang="zh-CN" altLang="en-US" sz="2655" dirty="0">
                <a:solidFill>
                  <a:schemeClr val="bg1"/>
                </a:solidFill>
                <a:cs typeface="+mn-ea"/>
                <a:sym typeface="+mn-lt"/>
              </a:endParaRPr>
            </a:p>
          </p:txBody>
        </p:sp>
        <p:sp>
          <p:nvSpPr>
            <p:cNvPr id="31" name="TextBox 30"/>
            <p:cNvSpPr txBox="1"/>
            <p:nvPr/>
          </p:nvSpPr>
          <p:spPr>
            <a:xfrm>
              <a:off x="2489302" y="3032501"/>
              <a:ext cx="936001" cy="630942"/>
            </a:xfrm>
            <a:custGeom>
              <a:avLst/>
              <a:gdLst>
                <a:gd name="connsiteX0" fmla="*/ 0 w 936001"/>
                <a:gd name="connsiteY0" fmla="*/ 0 h 617092"/>
                <a:gd name="connsiteX1" fmla="*/ 936001 w 936001"/>
                <a:gd name="connsiteY1" fmla="*/ 0 h 617092"/>
                <a:gd name="connsiteX2" fmla="*/ 936001 w 936001"/>
                <a:gd name="connsiteY2" fmla="*/ 617092 h 617092"/>
                <a:gd name="connsiteX3" fmla="*/ 0 w 936001"/>
                <a:gd name="connsiteY3" fmla="*/ 617092 h 617092"/>
                <a:gd name="connsiteX4" fmla="*/ 0 w 936001"/>
                <a:gd name="connsiteY4" fmla="*/ 0 h 617092"/>
                <a:gd name="connsiteX0-1" fmla="*/ 0 w 936001"/>
                <a:gd name="connsiteY0-2" fmla="*/ 0 h 617092"/>
                <a:gd name="connsiteX1-3" fmla="*/ 936001 w 936001"/>
                <a:gd name="connsiteY1-4" fmla="*/ 0 h 617092"/>
                <a:gd name="connsiteX2-5" fmla="*/ 936001 w 936001"/>
                <a:gd name="connsiteY2-6" fmla="*/ 617092 h 617092"/>
                <a:gd name="connsiteX3-7" fmla="*/ 715044 w 936001"/>
                <a:gd name="connsiteY3-8" fmla="*/ 616201 h 617092"/>
                <a:gd name="connsiteX4-9" fmla="*/ 0 w 936001"/>
                <a:gd name="connsiteY4-10" fmla="*/ 617092 h 617092"/>
                <a:gd name="connsiteX5" fmla="*/ 0 w 936001"/>
                <a:gd name="connsiteY5" fmla="*/ 0 h 617092"/>
                <a:gd name="connsiteX0-11" fmla="*/ 0 w 936001"/>
                <a:gd name="connsiteY0-12" fmla="*/ 0 h 617092"/>
                <a:gd name="connsiteX1-13" fmla="*/ 936001 w 936001"/>
                <a:gd name="connsiteY1-14" fmla="*/ 0 h 617092"/>
                <a:gd name="connsiteX2-15" fmla="*/ 935623 w 936001"/>
                <a:gd name="connsiteY2-16" fmla="*/ 463801 h 617092"/>
                <a:gd name="connsiteX3-17" fmla="*/ 936001 w 936001"/>
                <a:gd name="connsiteY3-18" fmla="*/ 617092 h 617092"/>
                <a:gd name="connsiteX4-19" fmla="*/ 715044 w 936001"/>
                <a:gd name="connsiteY4-20" fmla="*/ 616201 h 617092"/>
                <a:gd name="connsiteX5-21" fmla="*/ 0 w 936001"/>
                <a:gd name="connsiteY5-22" fmla="*/ 617092 h 617092"/>
                <a:gd name="connsiteX6" fmla="*/ 0 w 936001"/>
                <a:gd name="connsiteY6" fmla="*/ 0 h 617092"/>
                <a:gd name="connsiteX0-23" fmla="*/ 0 w 936001"/>
                <a:gd name="connsiteY0-24" fmla="*/ 0 h 617092"/>
                <a:gd name="connsiteX1-25" fmla="*/ 936001 w 936001"/>
                <a:gd name="connsiteY1-26" fmla="*/ 0 h 617092"/>
                <a:gd name="connsiteX2-27" fmla="*/ 935623 w 936001"/>
                <a:gd name="connsiteY2-28" fmla="*/ 463801 h 617092"/>
                <a:gd name="connsiteX3-29" fmla="*/ 819696 w 936001"/>
                <a:gd name="connsiteY3-30" fmla="*/ 548913 h 617092"/>
                <a:gd name="connsiteX4-31" fmla="*/ 715044 w 936001"/>
                <a:gd name="connsiteY4-32" fmla="*/ 616201 h 617092"/>
                <a:gd name="connsiteX5-33" fmla="*/ 0 w 936001"/>
                <a:gd name="connsiteY5-34" fmla="*/ 617092 h 617092"/>
                <a:gd name="connsiteX6-35" fmla="*/ 0 w 936001"/>
                <a:gd name="connsiteY6-36" fmla="*/ 0 h 617092"/>
                <a:gd name="connsiteX0-37" fmla="*/ 0 w 936001"/>
                <a:gd name="connsiteY0-38" fmla="*/ 0 h 617092"/>
                <a:gd name="connsiteX1-39" fmla="*/ 936001 w 936001"/>
                <a:gd name="connsiteY1-40" fmla="*/ 0 h 617092"/>
                <a:gd name="connsiteX2-41" fmla="*/ 935623 w 936001"/>
                <a:gd name="connsiteY2-42" fmla="*/ 463801 h 617092"/>
                <a:gd name="connsiteX3-43" fmla="*/ 726706 w 936001"/>
                <a:gd name="connsiteY3-44" fmla="*/ 614598 h 617092"/>
                <a:gd name="connsiteX4-45" fmla="*/ 715044 w 936001"/>
                <a:gd name="connsiteY4-46" fmla="*/ 616201 h 617092"/>
                <a:gd name="connsiteX5-47" fmla="*/ 0 w 936001"/>
                <a:gd name="connsiteY5-48" fmla="*/ 617092 h 617092"/>
                <a:gd name="connsiteX6-49" fmla="*/ 0 w 936001"/>
                <a:gd name="connsiteY6-50" fmla="*/ 0 h 6170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936001" h="617092">
                  <a:moveTo>
                    <a:pt x="0" y="0"/>
                  </a:moveTo>
                  <a:lnTo>
                    <a:pt x="936001" y="0"/>
                  </a:lnTo>
                  <a:lnTo>
                    <a:pt x="935623" y="463801"/>
                  </a:lnTo>
                  <a:lnTo>
                    <a:pt x="726706" y="614598"/>
                  </a:lnTo>
                  <a:lnTo>
                    <a:pt x="715044" y="616201"/>
                  </a:lnTo>
                  <a:lnTo>
                    <a:pt x="0" y="617092"/>
                  </a:lnTo>
                  <a:lnTo>
                    <a:pt x="0" y="0"/>
                  </a:lnTo>
                  <a:close/>
                </a:path>
              </a:pathLst>
            </a:custGeom>
            <a:solidFill>
              <a:srgbClr val="0066B3"/>
            </a:solidFill>
          </p:spPr>
          <p:txBody>
            <a:bodyPr wrap="square" rtlCol="0">
              <a:spAutoFit/>
            </a:bodyPr>
            <a:lstStyle/>
            <a:p>
              <a:pPr algn="ctr"/>
              <a:r>
                <a:rPr lang="en-US" altLang="zh-CN" sz="3500" dirty="0">
                  <a:solidFill>
                    <a:schemeClr val="bg1"/>
                  </a:solidFill>
                </a:rPr>
                <a:t>3</a:t>
              </a:r>
              <a:endParaRPr lang="zh-CN" altLang="en-US" sz="3500" dirty="0">
                <a:solidFill>
                  <a:schemeClr val="bg1"/>
                </a:solidFill>
              </a:endParaRPr>
            </a:p>
          </p:txBody>
        </p:sp>
      </p:grpSp>
      <p:grpSp>
        <p:nvGrpSpPr>
          <p:cNvPr id="32" name="组合 31"/>
          <p:cNvGrpSpPr/>
          <p:nvPr/>
        </p:nvGrpSpPr>
        <p:grpSpPr>
          <a:xfrm>
            <a:off x="1936653" y="4214744"/>
            <a:ext cx="5265008" cy="632788"/>
            <a:chOff x="2489302" y="3032501"/>
            <a:chExt cx="7020011" cy="632788"/>
          </a:xfrm>
        </p:grpSpPr>
        <p:sp>
          <p:nvSpPr>
            <p:cNvPr id="33" name="矩形 33"/>
            <p:cNvSpPr/>
            <p:nvPr/>
          </p:nvSpPr>
          <p:spPr>
            <a:xfrm>
              <a:off x="3518204" y="3032502"/>
              <a:ext cx="5991109" cy="632787"/>
            </a:xfrm>
            <a:custGeom>
              <a:avLst/>
              <a:gdLst>
                <a:gd name="connsiteX0" fmla="*/ 0 w 5983635"/>
                <a:gd name="connsiteY0" fmla="*/ 0 h 630942"/>
                <a:gd name="connsiteX1" fmla="*/ 5983635 w 5983635"/>
                <a:gd name="connsiteY1" fmla="*/ 0 h 630942"/>
                <a:gd name="connsiteX2" fmla="*/ 5983635 w 5983635"/>
                <a:gd name="connsiteY2" fmla="*/ 630942 h 630942"/>
                <a:gd name="connsiteX3" fmla="*/ 0 w 5983635"/>
                <a:gd name="connsiteY3" fmla="*/ 630942 h 630942"/>
                <a:gd name="connsiteX4" fmla="*/ 0 w 5983635"/>
                <a:gd name="connsiteY4" fmla="*/ 0 h 630942"/>
                <a:gd name="connsiteX0-1" fmla="*/ 0 w 5983635"/>
                <a:gd name="connsiteY0-2" fmla="*/ 0 h 632787"/>
                <a:gd name="connsiteX1-3" fmla="*/ 5983635 w 5983635"/>
                <a:gd name="connsiteY1-4" fmla="*/ 0 h 632787"/>
                <a:gd name="connsiteX2-5" fmla="*/ 5983635 w 5983635"/>
                <a:gd name="connsiteY2-6" fmla="*/ 630942 h 632787"/>
                <a:gd name="connsiteX3-7" fmla="*/ 235333 w 5983635"/>
                <a:gd name="connsiteY3-8" fmla="*/ 632787 h 632787"/>
                <a:gd name="connsiteX4-9" fmla="*/ 0 w 5983635"/>
                <a:gd name="connsiteY4-10" fmla="*/ 630942 h 632787"/>
                <a:gd name="connsiteX5" fmla="*/ 0 w 5983635"/>
                <a:gd name="connsiteY5" fmla="*/ 0 h 632787"/>
                <a:gd name="connsiteX0-11" fmla="*/ 7474 w 5991109"/>
                <a:gd name="connsiteY0-12" fmla="*/ 0 h 632787"/>
                <a:gd name="connsiteX1-13" fmla="*/ 5991109 w 5991109"/>
                <a:gd name="connsiteY1-14" fmla="*/ 0 h 632787"/>
                <a:gd name="connsiteX2-15" fmla="*/ 5991109 w 5991109"/>
                <a:gd name="connsiteY2-16" fmla="*/ 630942 h 632787"/>
                <a:gd name="connsiteX3-17" fmla="*/ 242807 w 5991109"/>
                <a:gd name="connsiteY3-18" fmla="*/ 632787 h 632787"/>
                <a:gd name="connsiteX4-19" fmla="*/ 7474 w 5991109"/>
                <a:gd name="connsiteY4-20" fmla="*/ 630942 h 632787"/>
                <a:gd name="connsiteX5-21" fmla="*/ 0 w 5991109"/>
                <a:gd name="connsiteY5-22" fmla="*/ 462305 h 632787"/>
                <a:gd name="connsiteX6" fmla="*/ 7474 w 5991109"/>
                <a:gd name="connsiteY6" fmla="*/ 0 h 632787"/>
                <a:gd name="connsiteX0-23" fmla="*/ 7474 w 5991109"/>
                <a:gd name="connsiteY0-24" fmla="*/ 0 h 632787"/>
                <a:gd name="connsiteX1-25" fmla="*/ 5991109 w 5991109"/>
                <a:gd name="connsiteY1-26" fmla="*/ 0 h 632787"/>
                <a:gd name="connsiteX2-27" fmla="*/ 5991109 w 5991109"/>
                <a:gd name="connsiteY2-28" fmla="*/ 630942 h 632787"/>
                <a:gd name="connsiteX3-29" fmla="*/ 242807 w 5991109"/>
                <a:gd name="connsiteY3-30" fmla="*/ 632787 h 632787"/>
                <a:gd name="connsiteX4-31" fmla="*/ 245115 w 5991109"/>
                <a:gd name="connsiteY4-32" fmla="*/ 630942 h 632787"/>
                <a:gd name="connsiteX5-33" fmla="*/ 0 w 5991109"/>
                <a:gd name="connsiteY5-34" fmla="*/ 462305 h 632787"/>
                <a:gd name="connsiteX6-35" fmla="*/ 7474 w 5991109"/>
                <a:gd name="connsiteY6-36" fmla="*/ 0 h 6327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991109" h="632787">
                  <a:moveTo>
                    <a:pt x="7474" y="0"/>
                  </a:moveTo>
                  <a:lnTo>
                    <a:pt x="5991109" y="0"/>
                  </a:lnTo>
                  <a:lnTo>
                    <a:pt x="5991109" y="630942"/>
                  </a:lnTo>
                  <a:lnTo>
                    <a:pt x="242807" y="632787"/>
                  </a:lnTo>
                  <a:lnTo>
                    <a:pt x="245115" y="630942"/>
                  </a:lnTo>
                  <a:lnTo>
                    <a:pt x="0" y="462305"/>
                  </a:lnTo>
                  <a:lnTo>
                    <a:pt x="7474" y="0"/>
                  </a:lnTo>
                  <a:close/>
                </a:path>
              </a:pathLst>
            </a:custGeom>
            <a:solidFill>
              <a:srgbClr val="006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55" dirty="0">
                  <a:solidFill>
                    <a:schemeClr val="bg1"/>
                  </a:solidFill>
                  <a:cs typeface="+mn-ea"/>
                  <a:sym typeface="+mn-lt"/>
                </a:rPr>
                <a:t> </a:t>
              </a:r>
              <a:r>
                <a:rPr lang="zh-CN" altLang="en-US" sz="2650" dirty="0">
                  <a:solidFill>
                    <a:schemeClr val="bg1"/>
                  </a:solidFill>
                  <a:cs typeface="+mn-ea"/>
                  <a:sym typeface="+mn-lt"/>
                </a:rPr>
                <a:t>交互处理</a:t>
              </a:r>
              <a:endParaRPr lang="zh-CN" altLang="en-US" sz="2655" dirty="0">
                <a:solidFill>
                  <a:schemeClr val="bg1"/>
                </a:solidFill>
                <a:cs typeface="+mn-ea"/>
                <a:sym typeface="+mn-lt"/>
              </a:endParaRPr>
            </a:p>
          </p:txBody>
        </p:sp>
        <p:sp>
          <p:nvSpPr>
            <p:cNvPr id="37" name="TextBox 36"/>
            <p:cNvSpPr txBox="1"/>
            <p:nvPr/>
          </p:nvSpPr>
          <p:spPr>
            <a:xfrm>
              <a:off x="2489302" y="3032501"/>
              <a:ext cx="936001" cy="630942"/>
            </a:xfrm>
            <a:custGeom>
              <a:avLst/>
              <a:gdLst>
                <a:gd name="connsiteX0" fmla="*/ 0 w 936001"/>
                <a:gd name="connsiteY0" fmla="*/ 0 h 617092"/>
                <a:gd name="connsiteX1" fmla="*/ 936001 w 936001"/>
                <a:gd name="connsiteY1" fmla="*/ 0 h 617092"/>
                <a:gd name="connsiteX2" fmla="*/ 936001 w 936001"/>
                <a:gd name="connsiteY2" fmla="*/ 617092 h 617092"/>
                <a:gd name="connsiteX3" fmla="*/ 0 w 936001"/>
                <a:gd name="connsiteY3" fmla="*/ 617092 h 617092"/>
                <a:gd name="connsiteX4" fmla="*/ 0 w 936001"/>
                <a:gd name="connsiteY4" fmla="*/ 0 h 617092"/>
                <a:gd name="connsiteX0-1" fmla="*/ 0 w 936001"/>
                <a:gd name="connsiteY0-2" fmla="*/ 0 h 617092"/>
                <a:gd name="connsiteX1-3" fmla="*/ 936001 w 936001"/>
                <a:gd name="connsiteY1-4" fmla="*/ 0 h 617092"/>
                <a:gd name="connsiteX2-5" fmla="*/ 936001 w 936001"/>
                <a:gd name="connsiteY2-6" fmla="*/ 617092 h 617092"/>
                <a:gd name="connsiteX3-7" fmla="*/ 715044 w 936001"/>
                <a:gd name="connsiteY3-8" fmla="*/ 616201 h 617092"/>
                <a:gd name="connsiteX4-9" fmla="*/ 0 w 936001"/>
                <a:gd name="connsiteY4-10" fmla="*/ 617092 h 617092"/>
                <a:gd name="connsiteX5" fmla="*/ 0 w 936001"/>
                <a:gd name="connsiteY5" fmla="*/ 0 h 617092"/>
                <a:gd name="connsiteX0-11" fmla="*/ 0 w 936001"/>
                <a:gd name="connsiteY0-12" fmla="*/ 0 h 617092"/>
                <a:gd name="connsiteX1-13" fmla="*/ 936001 w 936001"/>
                <a:gd name="connsiteY1-14" fmla="*/ 0 h 617092"/>
                <a:gd name="connsiteX2-15" fmla="*/ 935623 w 936001"/>
                <a:gd name="connsiteY2-16" fmla="*/ 463801 h 617092"/>
                <a:gd name="connsiteX3-17" fmla="*/ 936001 w 936001"/>
                <a:gd name="connsiteY3-18" fmla="*/ 617092 h 617092"/>
                <a:gd name="connsiteX4-19" fmla="*/ 715044 w 936001"/>
                <a:gd name="connsiteY4-20" fmla="*/ 616201 h 617092"/>
                <a:gd name="connsiteX5-21" fmla="*/ 0 w 936001"/>
                <a:gd name="connsiteY5-22" fmla="*/ 617092 h 617092"/>
                <a:gd name="connsiteX6" fmla="*/ 0 w 936001"/>
                <a:gd name="connsiteY6" fmla="*/ 0 h 617092"/>
                <a:gd name="connsiteX0-23" fmla="*/ 0 w 936001"/>
                <a:gd name="connsiteY0-24" fmla="*/ 0 h 617092"/>
                <a:gd name="connsiteX1-25" fmla="*/ 936001 w 936001"/>
                <a:gd name="connsiteY1-26" fmla="*/ 0 h 617092"/>
                <a:gd name="connsiteX2-27" fmla="*/ 935623 w 936001"/>
                <a:gd name="connsiteY2-28" fmla="*/ 463801 h 617092"/>
                <a:gd name="connsiteX3-29" fmla="*/ 819696 w 936001"/>
                <a:gd name="connsiteY3-30" fmla="*/ 548913 h 617092"/>
                <a:gd name="connsiteX4-31" fmla="*/ 715044 w 936001"/>
                <a:gd name="connsiteY4-32" fmla="*/ 616201 h 617092"/>
                <a:gd name="connsiteX5-33" fmla="*/ 0 w 936001"/>
                <a:gd name="connsiteY5-34" fmla="*/ 617092 h 617092"/>
                <a:gd name="connsiteX6-35" fmla="*/ 0 w 936001"/>
                <a:gd name="connsiteY6-36" fmla="*/ 0 h 617092"/>
                <a:gd name="connsiteX0-37" fmla="*/ 0 w 936001"/>
                <a:gd name="connsiteY0-38" fmla="*/ 0 h 617092"/>
                <a:gd name="connsiteX1-39" fmla="*/ 936001 w 936001"/>
                <a:gd name="connsiteY1-40" fmla="*/ 0 h 617092"/>
                <a:gd name="connsiteX2-41" fmla="*/ 935623 w 936001"/>
                <a:gd name="connsiteY2-42" fmla="*/ 463801 h 617092"/>
                <a:gd name="connsiteX3-43" fmla="*/ 726706 w 936001"/>
                <a:gd name="connsiteY3-44" fmla="*/ 614598 h 617092"/>
                <a:gd name="connsiteX4-45" fmla="*/ 715044 w 936001"/>
                <a:gd name="connsiteY4-46" fmla="*/ 616201 h 617092"/>
                <a:gd name="connsiteX5-47" fmla="*/ 0 w 936001"/>
                <a:gd name="connsiteY5-48" fmla="*/ 617092 h 617092"/>
                <a:gd name="connsiteX6-49" fmla="*/ 0 w 936001"/>
                <a:gd name="connsiteY6-50" fmla="*/ 0 h 6170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936001" h="617092">
                  <a:moveTo>
                    <a:pt x="0" y="0"/>
                  </a:moveTo>
                  <a:lnTo>
                    <a:pt x="936001" y="0"/>
                  </a:lnTo>
                  <a:lnTo>
                    <a:pt x="935623" y="463801"/>
                  </a:lnTo>
                  <a:lnTo>
                    <a:pt x="726706" y="614598"/>
                  </a:lnTo>
                  <a:lnTo>
                    <a:pt x="715044" y="616201"/>
                  </a:lnTo>
                  <a:lnTo>
                    <a:pt x="0" y="617092"/>
                  </a:lnTo>
                  <a:lnTo>
                    <a:pt x="0" y="0"/>
                  </a:lnTo>
                  <a:close/>
                </a:path>
              </a:pathLst>
            </a:custGeom>
            <a:solidFill>
              <a:srgbClr val="0066B3"/>
            </a:solidFill>
          </p:spPr>
          <p:txBody>
            <a:bodyPr wrap="square" rtlCol="0">
              <a:spAutoFit/>
            </a:bodyPr>
            <a:lstStyle/>
            <a:p>
              <a:pPr algn="ctr"/>
              <a:r>
                <a:rPr lang="en-US" altLang="zh-CN" sz="3500" dirty="0">
                  <a:solidFill>
                    <a:schemeClr val="bg1"/>
                  </a:solidFill>
                </a:rPr>
                <a:t>4</a:t>
              </a:r>
              <a:endParaRPr lang="zh-CN" altLang="en-US" sz="3500" dirty="0">
                <a:solidFill>
                  <a:schemeClr val="bg1"/>
                </a:solidFill>
              </a:endParaRPr>
            </a:p>
          </p:txBody>
        </p:sp>
      </p:grpSp>
      <p:grpSp>
        <p:nvGrpSpPr>
          <p:cNvPr id="4" name="组合 3"/>
          <p:cNvGrpSpPr/>
          <p:nvPr/>
        </p:nvGrpSpPr>
        <p:grpSpPr>
          <a:xfrm>
            <a:off x="1939510" y="5070724"/>
            <a:ext cx="5265008" cy="632788"/>
            <a:chOff x="2489302" y="3032501"/>
            <a:chExt cx="7020011" cy="632788"/>
          </a:xfrm>
        </p:grpSpPr>
        <p:sp>
          <p:nvSpPr>
            <p:cNvPr id="5" name="矩形 33"/>
            <p:cNvSpPr/>
            <p:nvPr/>
          </p:nvSpPr>
          <p:spPr>
            <a:xfrm>
              <a:off x="3518204" y="3032502"/>
              <a:ext cx="5991109" cy="632787"/>
            </a:xfrm>
            <a:custGeom>
              <a:avLst/>
              <a:gdLst>
                <a:gd name="connsiteX0" fmla="*/ 0 w 5983635"/>
                <a:gd name="connsiteY0" fmla="*/ 0 h 630942"/>
                <a:gd name="connsiteX1" fmla="*/ 5983635 w 5983635"/>
                <a:gd name="connsiteY1" fmla="*/ 0 h 630942"/>
                <a:gd name="connsiteX2" fmla="*/ 5983635 w 5983635"/>
                <a:gd name="connsiteY2" fmla="*/ 630942 h 630942"/>
                <a:gd name="connsiteX3" fmla="*/ 0 w 5983635"/>
                <a:gd name="connsiteY3" fmla="*/ 630942 h 630942"/>
                <a:gd name="connsiteX4" fmla="*/ 0 w 5983635"/>
                <a:gd name="connsiteY4" fmla="*/ 0 h 630942"/>
                <a:gd name="connsiteX0-1" fmla="*/ 0 w 5983635"/>
                <a:gd name="connsiteY0-2" fmla="*/ 0 h 632787"/>
                <a:gd name="connsiteX1-3" fmla="*/ 5983635 w 5983635"/>
                <a:gd name="connsiteY1-4" fmla="*/ 0 h 632787"/>
                <a:gd name="connsiteX2-5" fmla="*/ 5983635 w 5983635"/>
                <a:gd name="connsiteY2-6" fmla="*/ 630942 h 632787"/>
                <a:gd name="connsiteX3-7" fmla="*/ 235333 w 5983635"/>
                <a:gd name="connsiteY3-8" fmla="*/ 632787 h 632787"/>
                <a:gd name="connsiteX4-9" fmla="*/ 0 w 5983635"/>
                <a:gd name="connsiteY4-10" fmla="*/ 630942 h 632787"/>
                <a:gd name="connsiteX5" fmla="*/ 0 w 5983635"/>
                <a:gd name="connsiteY5" fmla="*/ 0 h 632787"/>
                <a:gd name="connsiteX0-11" fmla="*/ 7474 w 5991109"/>
                <a:gd name="connsiteY0-12" fmla="*/ 0 h 632787"/>
                <a:gd name="connsiteX1-13" fmla="*/ 5991109 w 5991109"/>
                <a:gd name="connsiteY1-14" fmla="*/ 0 h 632787"/>
                <a:gd name="connsiteX2-15" fmla="*/ 5991109 w 5991109"/>
                <a:gd name="connsiteY2-16" fmla="*/ 630942 h 632787"/>
                <a:gd name="connsiteX3-17" fmla="*/ 242807 w 5991109"/>
                <a:gd name="connsiteY3-18" fmla="*/ 632787 h 632787"/>
                <a:gd name="connsiteX4-19" fmla="*/ 7474 w 5991109"/>
                <a:gd name="connsiteY4-20" fmla="*/ 630942 h 632787"/>
                <a:gd name="connsiteX5-21" fmla="*/ 0 w 5991109"/>
                <a:gd name="connsiteY5-22" fmla="*/ 462305 h 632787"/>
                <a:gd name="connsiteX6" fmla="*/ 7474 w 5991109"/>
                <a:gd name="connsiteY6" fmla="*/ 0 h 632787"/>
                <a:gd name="connsiteX0-23" fmla="*/ 7474 w 5991109"/>
                <a:gd name="connsiteY0-24" fmla="*/ 0 h 632787"/>
                <a:gd name="connsiteX1-25" fmla="*/ 5991109 w 5991109"/>
                <a:gd name="connsiteY1-26" fmla="*/ 0 h 632787"/>
                <a:gd name="connsiteX2-27" fmla="*/ 5991109 w 5991109"/>
                <a:gd name="connsiteY2-28" fmla="*/ 630942 h 632787"/>
                <a:gd name="connsiteX3-29" fmla="*/ 242807 w 5991109"/>
                <a:gd name="connsiteY3-30" fmla="*/ 632787 h 632787"/>
                <a:gd name="connsiteX4-31" fmla="*/ 245115 w 5991109"/>
                <a:gd name="connsiteY4-32" fmla="*/ 630942 h 632787"/>
                <a:gd name="connsiteX5-33" fmla="*/ 0 w 5991109"/>
                <a:gd name="connsiteY5-34" fmla="*/ 462305 h 632787"/>
                <a:gd name="connsiteX6-35" fmla="*/ 7474 w 5991109"/>
                <a:gd name="connsiteY6-36" fmla="*/ 0 h 6327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991109" h="632787">
                  <a:moveTo>
                    <a:pt x="7474" y="0"/>
                  </a:moveTo>
                  <a:lnTo>
                    <a:pt x="5991109" y="0"/>
                  </a:lnTo>
                  <a:lnTo>
                    <a:pt x="5991109" y="630942"/>
                  </a:lnTo>
                  <a:lnTo>
                    <a:pt x="242807" y="632787"/>
                  </a:lnTo>
                  <a:lnTo>
                    <a:pt x="245115" y="630942"/>
                  </a:lnTo>
                  <a:lnTo>
                    <a:pt x="0" y="462305"/>
                  </a:lnTo>
                  <a:lnTo>
                    <a:pt x="7474" y="0"/>
                  </a:lnTo>
                  <a:close/>
                </a:path>
              </a:pathLst>
            </a:custGeom>
            <a:solidFill>
              <a:srgbClr val="006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55" dirty="0">
                  <a:solidFill>
                    <a:schemeClr val="bg1"/>
                  </a:solidFill>
                  <a:cs typeface="+mn-ea"/>
                  <a:sym typeface="+mn-lt"/>
                </a:rPr>
                <a:t> 碰撞检测</a:t>
              </a:r>
              <a:endParaRPr lang="zh-CN" altLang="en-US" sz="2655" dirty="0">
                <a:solidFill>
                  <a:schemeClr val="bg1"/>
                </a:solidFill>
                <a:cs typeface="+mn-ea"/>
                <a:sym typeface="+mn-lt"/>
              </a:endParaRPr>
            </a:p>
          </p:txBody>
        </p:sp>
        <p:sp>
          <p:nvSpPr>
            <p:cNvPr id="6" name="TextBox 36"/>
            <p:cNvSpPr txBox="1"/>
            <p:nvPr/>
          </p:nvSpPr>
          <p:spPr>
            <a:xfrm>
              <a:off x="2489302" y="3032501"/>
              <a:ext cx="936001" cy="629920"/>
            </a:xfrm>
            <a:custGeom>
              <a:avLst/>
              <a:gdLst>
                <a:gd name="connsiteX0" fmla="*/ 0 w 936001"/>
                <a:gd name="connsiteY0" fmla="*/ 0 h 617092"/>
                <a:gd name="connsiteX1" fmla="*/ 936001 w 936001"/>
                <a:gd name="connsiteY1" fmla="*/ 0 h 617092"/>
                <a:gd name="connsiteX2" fmla="*/ 936001 w 936001"/>
                <a:gd name="connsiteY2" fmla="*/ 617092 h 617092"/>
                <a:gd name="connsiteX3" fmla="*/ 0 w 936001"/>
                <a:gd name="connsiteY3" fmla="*/ 617092 h 617092"/>
                <a:gd name="connsiteX4" fmla="*/ 0 w 936001"/>
                <a:gd name="connsiteY4" fmla="*/ 0 h 617092"/>
                <a:gd name="connsiteX0-1" fmla="*/ 0 w 936001"/>
                <a:gd name="connsiteY0-2" fmla="*/ 0 h 617092"/>
                <a:gd name="connsiteX1-3" fmla="*/ 936001 w 936001"/>
                <a:gd name="connsiteY1-4" fmla="*/ 0 h 617092"/>
                <a:gd name="connsiteX2-5" fmla="*/ 936001 w 936001"/>
                <a:gd name="connsiteY2-6" fmla="*/ 617092 h 617092"/>
                <a:gd name="connsiteX3-7" fmla="*/ 715044 w 936001"/>
                <a:gd name="connsiteY3-8" fmla="*/ 616201 h 617092"/>
                <a:gd name="connsiteX4-9" fmla="*/ 0 w 936001"/>
                <a:gd name="connsiteY4-10" fmla="*/ 617092 h 617092"/>
                <a:gd name="connsiteX5" fmla="*/ 0 w 936001"/>
                <a:gd name="connsiteY5" fmla="*/ 0 h 617092"/>
                <a:gd name="connsiteX0-11" fmla="*/ 0 w 936001"/>
                <a:gd name="connsiteY0-12" fmla="*/ 0 h 617092"/>
                <a:gd name="connsiteX1-13" fmla="*/ 936001 w 936001"/>
                <a:gd name="connsiteY1-14" fmla="*/ 0 h 617092"/>
                <a:gd name="connsiteX2-15" fmla="*/ 935623 w 936001"/>
                <a:gd name="connsiteY2-16" fmla="*/ 463801 h 617092"/>
                <a:gd name="connsiteX3-17" fmla="*/ 936001 w 936001"/>
                <a:gd name="connsiteY3-18" fmla="*/ 617092 h 617092"/>
                <a:gd name="connsiteX4-19" fmla="*/ 715044 w 936001"/>
                <a:gd name="connsiteY4-20" fmla="*/ 616201 h 617092"/>
                <a:gd name="connsiteX5-21" fmla="*/ 0 w 936001"/>
                <a:gd name="connsiteY5-22" fmla="*/ 617092 h 617092"/>
                <a:gd name="connsiteX6" fmla="*/ 0 w 936001"/>
                <a:gd name="connsiteY6" fmla="*/ 0 h 617092"/>
                <a:gd name="connsiteX0-23" fmla="*/ 0 w 936001"/>
                <a:gd name="connsiteY0-24" fmla="*/ 0 h 617092"/>
                <a:gd name="connsiteX1-25" fmla="*/ 936001 w 936001"/>
                <a:gd name="connsiteY1-26" fmla="*/ 0 h 617092"/>
                <a:gd name="connsiteX2-27" fmla="*/ 935623 w 936001"/>
                <a:gd name="connsiteY2-28" fmla="*/ 463801 h 617092"/>
                <a:gd name="connsiteX3-29" fmla="*/ 819696 w 936001"/>
                <a:gd name="connsiteY3-30" fmla="*/ 548913 h 617092"/>
                <a:gd name="connsiteX4-31" fmla="*/ 715044 w 936001"/>
                <a:gd name="connsiteY4-32" fmla="*/ 616201 h 617092"/>
                <a:gd name="connsiteX5-33" fmla="*/ 0 w 936001"/>
                <a:gd name="connsiteY5-34" fmla="*/ 617092 h 617092"/>
                <a:gd name="connsiteX6-35" fmla="*/ 0 w 936001"/>
                <a:gd name="connsiteY6-36" fmla="*/ 0 h 617092"/>
                <a:gd name="connsiteX0-37" fmla="*/ 0 w 936001"/>
                <a:gd name="connsiteY0-38" fmla="*/ 0 h 617092"/>
                <a:gd name="connsiteX1-39" fmla="*/ 936001 w 936001"/>
                <a:gd name="connsiteY1-40" fmla="*/ 0 h 617092"/>
                <a:gd name="connsiteX2-41" fmla="*/ 935623 w 936001"/>
                <a:gd name="connsiteY2-42" fmla="*/ 463801 h 617092"/>
                <a:gd name="connsiteX3-43" fmla="*/ 726706 w 936001"/>
                <a:gd name="connsiteY3-44" fmla="*/ 614598 h 617092"/>
                <a:gd name="connsiteX4-45" fmla="*/ 715044 w 936001"/>
                <a:gd name="connsiteY4-46" fmla="*/ 616201 h 617092"/>
                <a:gd name="connsiteX5-47" fmla="*/ 0 w 936001"/>
                <a:gd name="connsiteY5-48" fmla="*/ 617092 h 617092"/>
                <a:gd name="connsiteX6-49" fmla="*/ 0 w 936001"/>
                <a:gd name="connsiteY6-50" fmla="*/ 0 h 6170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936001" h="617092">
                  <a:moveTo>
                    <a:pt x="0" y="0"/>
                  </a:moveTo>
                  <a:lnTo>
                    <a:pt x="936001" y="0"/>
                  </a:lnTo>
                  <a:lnTo>
                    <a:pt x="935623" y="463801"/>
                  </a:lnTo>
                  <a:lnTo>
                    <a:pt x="726706" y="614598"/>
                  </a:lnTo>
                  <a:lnTo>
                    <a:pt x="715044" y="616201"/>
                  </a:lnTo>
                  <a:lnTo>
                    <a:pt x="0" y="617092"/>
                  </a:lnTo>
                  <a:lnTo>
                    <a:pt x="0" y="0"/>
                  </a:lnTo>
                  <a:close/>
                </a:path>
              </a:pathLst>
            </a:custGeom>
            <a:solidFill>
              <a:srgbClr val="0066B3"/>
            </a:solidFill>
          </p:spPr>
          <p:txBody>
            <a:bodyPr wrap="square" rtlCol="0">
              <a:spAutoFit/>
            </a:bodyPr>
            <a:lstStyle/>
            <a:p>
              <a:pPr algn="ctr"/>
              <a:r>
                <a:rPr lang="en-US" altLang="zh-CN" sz="3500" dirty="0">
                  <a:solidFill>
                    <a:schemeClr val="bg1"/>
                  </a:solidFill>
                </a:rPr>
                <a:t>5</a:t>
              </a:r>
              <a:endParaRPr lang="zh-CN" altLang="en-US" sz="3500" dirty="0">
                <a:solidFill>
                  <a:schemeClr val="bg1"/>
                </a:solidFill>
              </a:endParaRPr>
            </a:p>
          </p:txBody>
        </p:sp>
      </p:grpSp>
      <p:pic>
        <p:nvPicPr>
          <p:cNvPr id="23" name="Picture 2" descr="C:\Users\Administrator\Desktop\mi.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57335" y="119640"/>
            <a:ext cx="2047632" cy="5187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2" presetClass="entr" presetSubtype="4"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p:tgtEl>
                                          <p:spTgt spid="45"/>
                                        </p:tgtEl>
                                        <p:attrNameLst>
                                          <p:attrName>ppt_y</p:attrName>
                                        </p:attrNameLst>
                                      </p:cBhvr>
                                      <p:tavLst>
                                        <p:tav tm="0">
                                          <p:val>
                                            <p:strVal val="#ppt_y+#ppt_h*1.125000"/>
                                          </p:val>
                                        </p:tav>
                                        <p:tav tm="100000">
                                          <p:val>
                                            <p:strVal val="#ppt_y"/>
                                          </p:val>
                                        </p:tav>
                                      </p:tavLst>
                                    </p:anim>
                                    <p:animEffect transition="in" filter="wipe(up)">
                                      <p:cBhvr>
                                        <p:cTn id="12" dur="500"/>
                                        <p:tgtEl>
                                          <p:spTgt spid="45"/>
                                        </p:tgtEl>
                                      </p:cBhvr>
                                    </p:animEffect>
                                  </p:childTnLst>
                                </p:cTn>
                              </p:par>
                            </p:childTnLst>
                          </p:cTn>
                        </p:par>
                        <p:par>
                          <p:cTn id="13" fill="hold">
                            <p:stCondLst>
                              <p:cond delay="500"/>
                            </p:stCondLst>
                            <p:childTnLst>
                              <p:par>
                                <p:cTn id="14" presetID="23" presetClass="entr" presetSubtype="32" fill="hold" grpId="0" nodeType="afterEffect">
                                  <p:stCondLst>
                                    <p:cond delay="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strVal val="4*#ppt_w"/>
                                          </p:val>
                                        </p:tav>
                                        <p:tav tm="100000">
                                          <p:val>
                                            <p:strVal val="#ppt_w"/>
                                          </p:val>
                                        </p:tav>
                                      </p:tavLst>
                                    </p:anim>
                                    <p:anim calcmode="lin" valueType="num">
                                      <p:cBhvr>
                                        <p:cTn id="17" dur="500" fill="hold"/>
                                        <p:tgtEl>
                                          <p:spTgt spid="46"/>
                                        </p:tgtEl>
                                        <p:attrNameLst>
                                          <p:attrName>ppt_h</p:attrName>
                                        </p:attrNameLst>
                                      </p:cBhvr>
                                      <p:tavLst>
                                        <p:tav tm="0">
                                          <p:val>
                                            <p:strVal val="4*#ppt_h"/>
                                          </p:val>
                                        </p:tav>
                                        <p:tav tm="100000">
                                          <p:val>
                                            <p:strVal val="#ppt_h"/>
                                          </p:val>
                                        </p:tav>
                                      </p:tavLst>
                                    </p:anim>
                                  </p:childTnLst>
                                </p:cTn>
                              </p:par>
                              <p:par>
                                <p:cTn id="18" presetID="2" presetClass="entr" presetSubtype="2" fill="hold" nodeType="withEffect">
                                  <p:stCondLst>
                                    <p:cond delay="20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1000" fill="hold"/>
                                        <p:tgtEl>
                                          <p:spTgt spid="25"/>
                                        </p:tgtEl>
                                        <p:attrNameLst>
                                          <p:attrName>ppt_x</p:attrName>
                                        </p:attrNameLst>
                                      </p:cBhvr>
                                      <p:tavLst>
                                        <p:tav tm="0">
                                          <p:val>
                                            <p:strVal val="1+#ppt_w/2"/>
                                          </p:val>
                                        </p:tav>
                                        <p:tav tm="100000">
                                          <p:val>
                                            <p:strVal val="#ppt_x"/>
                                          </p:val>
                                        </p:tav>
                                      </p:tavLst>
                                    </p:anim>
                                    <p:anim calcmode="lin" valueType="num">
                                      <p:cBhvr additive="base">
                                        <p:cTn id="21" dur="1000" fill="hold"/>
                                        <p:tgtEl>
                                          <p:spTgt spid="25"/>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40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1000" fill="hold"/>
                                        <p:tgtEl>
                                          <p:spTgt spid="8"/>
                                        </p:tgtEl>
                                        <p:attrNameLst>
                                          <p:attrName>ppt_x</p:attrName>
                                        </p:attrNameLst>
                                      </p:cBhvr>
                                      <p:tavLst>
                                        <p:tav tm="0">
                                          <p:val>
                                            <p:strVal val="1+#ppt_w/2"/>
                                          </p:val>
                                        </p:tav>
                                        <p:tav tm="100000">
                                          <p:val>
                                            <p:strVal val="#ppt_x"/>
                                          </p:val>
                                        </p:tav>
                                      </p:tavLst>
                                    </p:anim>
                                    <p:anim calcmode="lin" valueType="num">
                                      <p:cBhvr additive="base">
                                        <p:cTn id="25" dur="1000" fill="hold"/>
                                        <p:tgtEl>
                                          <p:spTgt spid="8"/>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60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1000" fill="hold"/>
                                        <p:tgtEl>
                                          <p:spTgt spid="28"/>
                                        </p:tgtEl>
                                        <p:attrNameLst>
                                          <p:attrName>ppt_x</p:attrName>
                                        </p:attrNameLst>
                                      </p:cBhvr>
                                      <p:tavLst>
                                        <p:tav tm="0">
                                          <p:val>
                                            <p:strVal val="1+#ppt_w/2"/>
                                          </p:val>
                                        </p:tav>
                                        <p:tav tm="100000">
                                          <p:val>
                                            <p:strVal val="#ppt_x"/>
                                          </p:val>
                                        </p:tav>
                                      </p:tavLst>
                                    </p:anim>
                                    <p:anim calcmode="lin" valueType="num">
                                      <p:cBhvr additive="base">
                                        <p:cTn id="29" dur="1000" fill="hold"/>
                                        <p:tgtEl>
                                          <p:spTgt spid="28"/>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70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1000" fill="hold"/>
                                        <p:tgtEl>
                                          <p:spTgt spid="32"/>
                                        </p:tgtEl>
                                        <p:attrNameLst>
                                          <p:attrName>ppt_x</p:attrName>
                                        </p:attrNameLst>
                                      </p:cBhvr>
                                      <p:tavLst>
                                        <p:tav tm="0">
                                          <p:val>
                                            <p:strVal val="1+#ppt_w/2"/>
                                          </p:val>
                                        </p:tav>
                                        <p:tav tm="100000">
                                          <p:val>
                                            <p:strVal val="#ppt_x"/>
                                          </p:val>
                                        </p:tav>
                                      </p:tavLst>
                                    </p:anim>
                                    <p:anim calcmode="lin" valueType="num">
                                      <p:cBhvr additive="base">
                                        <p:cTn id="33" dur="1000" fill="hold"/>
                                        <p:tgtEl>
                                          <p:spTgt spid="32"/>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70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1000" fill="hold"/>
                                        <p:tgtEl>
                                          <p:spTgt spid="4"/>
                                        </p:tgtEl>
                                        <p:attrNameLst>
                                          <p:attrName>ppt_x</p:attrName>
                                        </p:attrNameLst>
                                      </p:cBhvr>
                                      <p:tavLst>
                                        <p:tav tm="0">
                                          <p:val>
                                            <p:strVal val="1+#ppt_w/2"/>
                                          </p:val>
                                        </p:tav>
                                        <p:tav tm="100000">
                                          <p:val>
                                            <p:strVal val="#ppt_x"/>
                                          </p:val>
                                        </p:tav>
                                      </p:tavLst>
                                    </p:anim>
                                    <p:anim calcmode="lin" valueType="num">
                                      <p:cBhvr additive="base">
                                        <p:cTn id="37"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dirty="0" smtClean="0"/>
              <a:t>主要系统</a:t>
            </a:r>
            <a:r>
              <a:rPr lang="en-US" altLang="zh-CN" dirty="0" smtClean="0"/>
              <a:t>/</a:t>
            </a:r>
            <a:r>
              <a:rPr lang="zh-CN" dirty="0" smtClean="0"/>
              <a:t>模块</a:t>
            </a:r>
            <a:br>
              <a:rPr lang="en-US" altLang="zh-CN" dirty="0" smtClean="0"/>
            </a:br>
            <a:endParaRPr dirty="0" smtClean="0"/>
          </a:p>
        </p:txBody>
      </p:sp>
      <p:graphicFrame>
        <p:nvGraphicFramePr>
          <p:cNvPr id="4" name="表格 3"/>
          <p:cNvGraphicFramePr/>
          <p:nvPr>
            <p:custDataLst>
              <p:tags r:id="rId1"/>
            </p:custDataLst>
          </p:nvPr>
        </p:nvGraphicFramePr>
        <p:xfrm>
          <a:off x="287020" y="828675"/>
          <a:ext cx="8720455" cy="5648325"/>
        </p:xfrm>
        <a:graphic>
          <a:graphicData uri="http://schemas.openxmlformats.org/drawingml/2006/table">
            <a:tbl>
              <a:tblPr firstRow="1" bandRow="1">
                <a:tableStyleId>{5C22544A-7EE6-4342-B048-85BDC9FD1C3A}</a:tableStyleId>
              </a:tblPr>
              <a:tblGrid>
                <a:gridCol w="1120775"/>
                <a:gridCol w="2673350"/>
                <a:gridCol w="4926330"/>
              </a:tblGrid>
              <a:tr h="584200">
                <a:tc>
                  <a:txBody>
                    <a:bodyPr/>
                    <a:p>
                      <a:pPr>
                        <a:buNone/>
                      </a:pPr>
                      <a:r>
                        <a:rPr lang="zh-CN" altLang="en-US"/>
                        <a:t>常用成员</a:t>
                      </a:r>
                      <a:endParaRPr lang="zh-CN" altLang="en-US"/>
                    </a:p>
                  </a:txBody>
                  <a:tcPr/>
                </a:tc>
                <a:tc>
                  <a:txBody>
                    <a:bodyPr/>
                    <a:p>
                      <a:pPr>
                        <a:buNone/>
                      </a:pPr>
                      <a:r>
                        <a:rPr lang="zh-CN" altLang="en-US"/>
                        <a:t>类型</a:t>
                      </a:r>
                      <a:endParaRPr lang="zh-CN" altLang="en-US"/>
                    </a:p>
                  </a:txBody>
                  <a:tcPr/>
                </a:tc>
                <a:tc>
                  <a:txBody>
                    <a:bodyPr/>
                    <a:p>
                      <a:pPr>
                        <a:buNone/>
                      </a:pPr>
                      <a:r>
                        <a:rPr lang="zh-CN" altLang="en-US"/>
                        <a:t>用途</a:t>
                      </a:r>
                      <a:endParaRPr lang="zh-CN" altLang="en-US"/>
                    </a:p>
                  </a:txBody>
                  <a:tcPr/>
                </a:tc>
              </a:tr>
              <a:tr h="641350">
                <a:tc>
                  <a:txBody>
                    <a:bodyPr/>
                    <a:p>
                      <a:pPr>
                        <a:buNone/>
                      </a:pPr>
                      <a:r>
                        <a:rPr lang="zh-CN" altLang="en-US" sz="1800">
                          <a:sym typeface="+mn-ea"/>
                        </a:rPr>
                        <a:t>add</a:t>
                      </a:r>
                      <a:endParaRPr lang="zh-CN" altLang="en-US"/>
                    </a:p>
                  </a:txBody>
                  <a:tcPr/>
                </a:tc>
                <a:tc>
                  <a:txBody>
                    <a:bodyPr/>
                    <a:p>
                      <a:pPr>
                        <a:buNone/>
                      </a:pPr>
                      <a:r>
                        <a:rPr lang="zh-CN" altLang="en-US"/>
                        <a:t>Phaser.GameObjects.</a:t>
                      </a:r>
                      <a:endParaRPr lang="zh-CN" altLang="en-US"/>
                    </a:p>
                    <a:p>
                      <a:pPr>
                        <a:buNone/>
                      </a:pPr>
                      <a:r>
                        <a:rPr lang="zh-CN" altLang="en-US"/>
                        <a:t>GameObjectFactory</a:t>
                      </a:r>
                      <a:endParaRPr lang="zh-CN" altLang="en-US"/>
                    </a:p>
                  </a:txBody>
                  <a:tcPr/>
                </a:tc>
                <a:tc>
                  <a:txBody>
                    <a:bodyPr/>
                    <a:p>
                      <a:pPr>
                        <a:buNone/>
                      </a:pPr>
                      <a:r>
                        <a:rPr lang="zh-CN" altLang="en-US"/>
                        <a:t>The Scene Game Object Factory.</a:t>
                      </a:r>
                      <a:endParaRPr lang="zh-CN" altLang="en-US"/>
                    </a:p>
                  </a:txBody>
                  <a:tcPr/>
                </a:tc>
              </a:tr>
              <a:tr h="683260">
                <a:tc>
                  <a:txBody>
                    <a:bodyPr/>
                    <a:p>
                      <a:pPr>
                        <a:buNone/>
                      </a:pPr>
                      <a:r>
                        <a:rPr lang="zh-CN" altLang="en-US" sz="1800">
                          <a:sym typeface="+mn-ea"/>
                        </a:rPr>
                        <a:t>make</a:t>
                      </a:r>
                      <a:endParaRPr lang="zh-CN" altLang="en-US"/>
                    </a:p>
                  </a:txBody>
                  <a:tcPr/>
                </a:tc>
                <a:tc>
                  <a:txBody>
                    <a:bodyPr/>
                    <a:p>
                      <a:pPr>
                        <a:buNone/>
                      </a:pPr>
                      <a:r>
                        <a:rPr lang="zh-CN" altLang="en-US"/>
                        <a:t>Phaser.GameObjects.</a:t>
                      </a:r>
                      <a:endParaRPr lang="zh-CN" altLang="en-US"/>
                    </a:p>
                    <a:p>
                      <a:pPr>
                        <a:buNone/>
                      </a:pPr>
                      <a:r>
                        <a:rPr lang="zh-CN" altLang="en-US"/>
                        <a:t>GameObjectCreator</a:t>
                      </a:r>
                      <a:endParaRPr lang="zh-CN" altLang="en-US"/>
                    </a:p>
                  </a:txBody>
                  <a:tcPr/>
                </a:tc>
                <a:tc>
                  <a:txBody>
                    <a:bodyPr/>
                    <a:p>
                      <a:pPr>
                        <a:buNone/>
                      </a:pPr>
                      <a:r>
                        <a:rPr lang="zh-CN" altLang="en-US"/>
                        <a:t>The Scene Game Object Creator.</a:t>
                      </a:r>
                      <a:endParaRPr lang="zh-CN" altLang="en-US"/>
                    </a:p>
                  </a:txBody>
                  <a:tcPr/>
                </a:tc>
              </a:tr>
              <a:tr h="683260">
                <a:tc>
                  <a:txBody>
                    <a:bodyPr/>
                    <a:p>
                      <a:pPr>
                        <a:buNone/>
                      </a:pPr>
                      <a:r>
                        <a:rPr lang="zh-CN" altLang="en-US" sz="1800">
                          <a:sym typeface="+mn-ea"/>
                        </a:rPr>
                        <a:t>anims</a:t>
                      </a:r>
                      <a:endParaRPr lang="zh-CN" altLang="en-US"/>
                    </a:p>
                  </a:txBody>
                  <a:tcPr/>
                </a:tc>
                <a:tc>
                  <a:txBody>
                    <a:bodyPr/>
                    <a:p>
                      <a:pPr>
                        <a:buNone/>
                      </a:pPr>
                      <a:r>
                        <a:rPr lang="zh-CN" altLang="en-US"/>
                        <a:t>Phaser.Animations.</a:t>
                      </a:r>
                      <a:endParaRPr lang="zh-CN" altLang="en-US"/>
                    </a:p>
                    <a:p>
                      <a:pPr>
                        <a:buNone/>
                      </a:pPr>
                      <a:r>
                        <a:rPr lang="zh-CN" altLang="en-US"/>
                        <a:t>AnimationManager</a:t>
                      </a:r>
                      <a:endParaRPr lang="zh-CN" altLang="en-US"/>
                    </a:p>
                  </a:txBody>
                  <a:tcPr/>
                </a:tc>
                <a:tc>
                  <a:txBody>
                    <a:bodyPr/>
                    <a:p>
                      <a:pPr>
                        <a:buNone/>
                      </a:pPr>
                      <a:r>
                        <a:rPr lang="zh-CN" altLang="en-US"/>
                        <a:t>A reference to the global Animation Manager.</a:t>
                      </a:r>
                      <a:endParaRPr lang="zh-CN" altLang="en-US"/>
                    </a:p>
                  </a:txBody>
                  <a:tcPr/>
                </a:tc>
              </a:tr>
              <a:tr h="640080">
                <a:tc>
                  <a:txBody>
                    <a:bodyPr/>
                    <a:p>
                      <a:pPr>
                        <a:buNone/>
                      </a:pPr>
                      <a:r>
                        <a:rPr lang="zh-CN" altLang="en-US" sz="1800">
                          <a:sym typeface="+mn-ea"/>
                        </a:rPr>
                        <a:t>input</a:t>
                      </a:r>
                      <a:endParaRPr lang="zh-CN" altLang="en-US"/>
                    </a:p>
                  </a:txBody>
                  <a:tcPr/>
                </a:tc>
                <a:tc>
                  <a:txBody>
                    <a:bodyPr/>
                    <a:p>
                      <a:pPr>
                        <a:buNone/>
                      </a:pPr>
                      <a:r>
                        <a:rPr lang="zh-CN" altLang="en-US"/>
                        <a:t>Phaser.Input.</a:t>
                      </a:r>
                      <a:endParaRPr lang="zh-CN" altLang="en-US"/>
                    </a:p>
                    <a:p>
                      <a:pPr>
                        <a:buNone/>
                      </a:pPr>
                      <a:r>
                        <a:rPr lang="zh-CN" altLang="en-US"/>
                        <a:t>InputPlugin</a:t>
                      </a:r>
                      <a:endParaRPr lang="zh-CN" altLang="en-US"/>
                    </a:p>
                  </a:txBody>
                  <a:tcPr/>
                </a:tc>
                <a:tc>
                  <a:txBody>
                    <a:bodyPr/>
                    <a:p>
                      <a:pPr>
                        <a:buNone/>
                      </a:pPr>
                      <a:endParaRPr lang="zh-CN" altLang="en-US"/>
                    </a:p>
                  </a:txBody>
                  <a:tcPr/>
                </a:tc>
              </a:tr>
              <a:tr h="665480">
                <a:tc>
                  <a:txBody>
                    <a:bodyPr/>
                    <a:p>
                      <a:pPr>
                        <a:buNone/>
                      </a:pPr>
                      <a:r>
                        <a:rPr lang="zh-CN" altLang="en-US" sz="1800">
                          <a:sym typeface="+mn-ea"/>
                        </a:rPr>
                        <a:t>load</a:t>
                      </a:r>
                      <a:endParaRPr lang="zh-CN" altLang="en-US"/>
                    </a:p>
                  </a:txBody>
                  <a:tcPr/>
                </a:tc>
                <a:tc>
                  <a:txBody>
                    <a:bodyPr/>
                    <a:p>
                      <a:pPr>
                        <a:buNone/>
                      </a:pPr>
                      <a:r>
                        <a:rPr lang="zh-CN" altLang="en-US"/>
                        <a:t>Phaser.Loader.</a:t>
                      </a:r>
                      <a:endParaRPr lang="zh-CN" altLang="en-US"/>
                    </a:p>
                    <a:p>
                      <a:pPr>
                        <a:buNone/>
                      </a:pPr>
                      <a:r>
                        <a:rPr lang="zh-CN" altLang="en-US"/>
                        <a:t>LoaderPlugin</a:t>
                      </a:r>
                      <a:endParaRPr lang="zh-CN" altLang="en-US"/>
                    </a:p>
                  </a:txBody>
                  <a:tcPr/>
                </a:tc>
                <a:tc>
                  <a:txBody>
                    <a:bodyPr/>
                    <a:p>
                      <a:pPr>
                        <a:buNone/>
                      </a:pPr>
                      <a:endParaRPr lang="zh-CN" altLang="en-US"/>
                    </a:p>
                  </a:txBody>
                  <a:tcPr/>
                </a:tc>
              </a:tr>
              <a:tr h="608965">
                <a:tc>
                  <a:txBody>
                    <a:bodyPr/>
                    <a:p>
                      <a:pPr>
                        <a:buNone/>
                      </a:pPr>
                      <a:r>
                        <a:rPr lang="zh-CN" altLang="en-US" sz="1800">
                          <a:sym typeface="+mn-ea"/>
                        </a:rPr>
                        <a:t>matter</a:t>
                      </a:r>
                      <a:endParaRPr lang="zh-CN" altLang="en-US"/>
                    </a:p>
                  </a:txBody>
                  <a:tcPr/>
                </a:tc>
                <a:tc>
                  <a:txBody>
                    <a:bodyPr/>
                    <a:p>
                      <a:pPr>
                        <a:buNone/>
                      </a:pPr>
                      <a:r>
                        <a:rPr lang="zh-CN" altLang="en-US"/>
                        <a:t>Phaser.Physics.Matter.MatterPhysics</a:t>
                      </a:r>
                      <a:endParaRPr lang="zh-CN" altLang="en-US"/>
                    </a:p>
                  </a:txBody>
                  <a:tcPr/>
                </a:tc>
                <a:tc>
                  <a:txBody>
                    <a:bodyPr/>
                    <a:p>
                      <a:pPr>
                        <a:buNone/>
                      </a:pPr>
                      <a:r>
                        <a:rPr lang="zh-CN" altLang="en-US"/>
                        <a:t>The Scene Matter Physics Plugin.</a:t>
                      </a:r>
                      <a:endParaRPr lang="zh-CN" altLang="en-US"/>
                    </a:p>
                  </a:txBody>
                  <a:tcPr/>
                </a:tc>
              </a:tr>
              <a:tr h="1110615">
                <a:tc>
                  <a:txBody>
                    <a:bodyPr/>
                    <a:p>
                      <a:pPr>
                        <a:buNone/>
                      </a:pPr>
                      <a:r>
                        <a:rPr lang="zh-CN" altLang="en-US" sz="1800">
                          <a:sym typeface="+mn-ea"/>
                        </a:rPr>
                        <a:t>tweens</a:t>
                      </a:r>
                      <a:endParaRPr lang="zh-CN" altLang="en-US"/>
                    </a:p>
                  </a:txBody>
                  <a:tcPr/>
                </a:tc>
                <a:tc>
                  <a:txBody>
                    <a:bodyPr/>
                    <a:p>
                      <a:pPr>
                        <a:buNone/>
                      </a:pPr>
                      <a:r>
                        <a:rPr lang="zh-CN" altLang="en-US"/>
                        <a:t>Phaser.Tweens.</a:t>
                      </a:r>
                      <a:endParaRPr lang="zh-CN" altLang="en-US"/>
                    </a:p>
                    <a:p>
                      <a:pPr>
                        <a:buNone/>
                      </a:pPr>
                      <a:r>
                        <a:rPr lang="zh-CN" altLang="en-US"/>
                        <a:t>TweenManager</a:t>
                      </a:r>
                      <a:endParaRPr lang="zh-CN" altLang="en-US"/>
                    </a:p>
                  </a:txBody>
                  <a:tcPr/>
                </a:tc>
                <a:tc>
                  <a:txBody>
                    <a:bodyPr/>
                    <a:p>
                      <a:pPr>
                        <a:buNone/>
                      </a:pPr>
                      <a:r>
                        <a:rPr lang="zh-CN" altLang="en-US"/>
                        <a:t>The Scene Tween Manager Plugin.</a:t>
                      </a:r>
                      <a:endParaRPr lang="zh-CN" alt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定义场景</a:t>
            </a:r>
            <a:endParaRPr lang="zh-CN" altLang="en-US" dirty="0" smtClean="0"/>
          </a:p>
        </p:txBody>
      </p:sp>
      <p:sp>
        <p:nvSpPr>
          <p:cNvPr id="3" name="object 10"/>
          <p:cNvSpPr txBox="1"/>
          <p:nvPr/>
        </p:nvSpPr>
        <p:spPr>
          <a:xfrm>
            <a:off x="8078470" y="2290445"/>
            <a:ext cx="3919220" cy="1576070"/>
          </a:xfrm>
          <a:prstGeom prst="rect">
            <a:avLst/>
          </a:prstGeom>
        </p:spPr>
        <p:txBody>
          <a:bodyPr vert="horz" wrap="square" lIns="0" tIns="85725"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75"/>
              </a:spcBef>
              <a:buNone/>
              <a:tabLst>
                <a:tab pos="1693545" algn="l"/>
                <a:tab pos="2028825" algn="l"/>
              </a:tabLst>
            </a:pPr>
            <a:r>
              <a:rPr lang="en-US" sz="2000" smtClean="0"/>
              <a:t>    </a:t>
            </a:r>
            <a:endParaRPr lang="en-US" sz="2000" smtClean="0"/>
          </a:p>
          <a:p>
            <a:pPr marL="0" indent="0">
              <a:lnSpc>
                <a:spcPct val="100000"/>
              </a:lnSpc>
              <a:spcBef>
                <a:spcPts val="675"/>
              </a:spcBef>
              <a:buNone/>
              <a:tabLst>
                <a:tab pos="1693545" algn="l"/>
                <a:tab pos="2028825" algn="l"/>
              </a:tabLst>
            </a:pPr>
            <a:endParaRPr lang="en-US" sz="2000" smtClean="0"/>
          </a:p>
          <a:p>
            <a:pPr marL="0" indent="0">
              <a:lnSpc>
                <a:spcPct val="100000"/>
              </a:lnSpc>
              <a:spcBef>
                <a:spcPts val="675"/>
              </a:spcBef>
              <a:buNone/>
              <a:tabLst>
                <a:tab pos="1693545" algn="l"/>
                <a:tab pos="2028825" algn="l"/>
              </a:tabLst>
            </a:pPr>
            <a:endParaRPr lang="en-US" sz="2000" smtClean="0"/>
          </a:p>
          <a:p>
            <a:pPr marL="0" indent="0">
              <a:lnSpc>
                <a:spcPct val="100000"/>
              </a:lnSpc>
              <a:spcBef>
                <a:spcPts val="675"/>
              </a:spcBef>
              <a:buNone/>
              <a:tabLst>
                <a:tab pos="1693545" algn="l"/>
                <a:tab pos="2028825" algn="l"/>
              </a:tabLst>
            </a:pPr>
            <a:endParaRPr lang="en-US" sz="2000" smtClean="0"/>
          </a:p>
        </p:txBody>
      </p:sp>
      <p:sp>
        <p:nvSpPr>
          <p:cNvPr id="41986" name="单圆角矩形 2"/>
          <p:cNvSpPr/>
          <p:nvPr/>
        </p:nvSpPr>
        <p:spPr>
          <a:xfrm>
            <a:off x="457200" y="1128395"/>
            <a:ext cx="8410575" cy="5367655"/>
          </a:xfrm>
          <a:custGeom>
            <a:avLst/>
            <a:gdLst>
              <a:gd name="txL" fmla="*/ 0 w 7715885"/>
              <a:gd name="txT" fmla="*/ 0 h 1192530"/>
              <a:gd name="txR" fmla="*/ 7715885 w 7715885"/>
              <a:gd name="txB" fmla="*/ 1192530 h 1192530"/>
            </a:gdLst>
            <a:ahLst/>
            <a:cxnLst>
              <a:cxn ang="16200000">
                <a:pos x="3857942" y="0"/>
              </a:cxn>
              <a:cxn ang="10800000">
                <a:pos x="0" y="596265"/>
              </a:cxn>
              <a:cxn ang="5400000">
                <a:pos x="3857942" y="1192530"/>
              </a:cxn>
              <a:cxn ang="0">
                <a:pos x="7715885" y="596265"/>
              </a:cxn>
            </a:cxnLst>
            <a:rect l="txL" t="txT" r="txR" b="txB"/>
            <a:pathLst>
              <a:path w="7715885" h="1192530">
                <a:moveTo>
                  <a:pt x="0" y="0"/>
                </a:moveTo>
                <a:lnTo>
                  <a:pt x="7517126" y="0"/>
                </a:lnTo>
                <a:cubicBezTo>
                  <a:pt x="7626897" y="0"/>
                  <a:pt x="7715884" y="88987"/>
                  <a:pt x="7715884" y="198758"/>
                </a:cubicBezTo>
                <a:lnTo>
                  <a:pt x="7715885" y="1192530"/>
                </a:lnTo>
                <a:lnTo>
                  <a:pt x="0" y="1192530"/>
                </a:lnTo>
                <a:close/>
              </a:path>
            </a:pathLst>
          </a:custGeom>
          <a:solidFill>
            <a:srgbClr val="FFFFCC"/>
          </a:solidFill>
          <a:ln w="9525">
            <a:noFill/>
          </a:ln>
        </p:spPr>
        <p:txBody>
          <a:bodyPr wrap="square" lIns="91440" tIns="45720" rIns="91440" bIns="45720" anchor="t"/>
          <a:p>
            <a:pPr>
              <a:lnSpc>
                <a:spcPct val="110000"/>
              </a:lnSpc>
            </a:pPr>
            <a:r>
              <a:rPr sz="2400">
                <a:latin typeface="Arial Black" panose="020B0A04020102020204" charset="0"/>
                <a:ea typeface="宋体" panose="02010600030101010101" pitchFamily="2" charset="-122"/>
              </a:rPr>
              <a:t>class MyScene extends Phaser.Scene {</a:t>
            </a:r>
            <a:endParaRPr sz="2400">
              <a:latin typeface="Arial Black" panose="020B0A04020102020204" charset="0"/>
              <a:ea typeface="宋体" panose="02010600030101010101" pitchFamily="2" charset="-122"/>
            </a:endParaRPr>
          </a:p>
          <a:p>
            <a:pPr>
              <a:lnSpc>
                <a:spcPct val="110000"/>
              </a:lnSpc>
            </a:pPr>
            <a:endParaRPr sz="2400">
              <a:latin typeface="Arial Black" panose="020B0A04020102020204" charset="0"/>
              <a:ea typeface="宋体" panose="02010600030101010101" pitchFamily="2" charset="-122"/>
            </a:endParaRPr>
          </a:p>
          <a:p>
            <a:pPr>
              <a:lnSpc>
                <a:spcPct val="110000"/>
              </a:lnSpc>
            </a:pPr>
            <a:r>
              <a:rPr sz="2400">
                <a:latin typeface="Arial Black" panose="020B0A04020102020204" charset="0"/>
                <a:ea typeface="宋体" panose="02010600030101010101" pitchFamily="2" charset="-122"/>
              </a:rPr>
              <a:t>    constructor (config) {</a:t>
            </a:r>
            <a:endParaRPr sz="2400">
              <a:latin typeface="Arial Black" panose="020B0A04020102020204" charset="0"/>
              <a:ea typeface="宋体" panose="02010600030101010101" pitchFamily="2" charset="-122"/>
            </a:endParaRPr>
          </a:p>
          <a:p>
            <a:pPr>
              <a:lnSpc>
                <a:spcPct val="110000"/>
              </a:lnSpc>
            </a:pPr>
            <a:r>
              <a:rPr sz="2400">
                <a:latin typeface="Arial Black" panose="020B0A04020102020204" charset="0"/>
                <a:ea typeface="宋体" panose="02010600030101010101" pitchFamily="2" charset="-122"/>
              </a:rPr>
              <a:t>        super(config);</a:t>
            </a:r>
            <a:endParaRPr sz="2400">
              <a:latin typeface="Arial Black" panose="020B0A04020102020204" charset="0"/>
              <a:ea typeface="宋体" panose="02010600030101010101" pitchFamily="2" charset="-122"/>
            </a:endParaRPr>
          </a:p>
          <a:p>
            <a:pPr>
              <a:lnSpc>
                <a:spcPct val="110000"/>
              </a:lnSpc>
            </a:pPr>
            <a:r>
              <a:rPr sz="2400">
                <a:latin typeface="Arial Black" panose="020B0A04020102020204" charset="0"/>
                <a:ea typeface="宋体" panose="02010600030101010101" pitchFamily="2" charset="-122"/>
              </a:rPr>
              <a:t>    }</a:t>
            </a:r>
            <a:endParaRPr sz="2400">
              <a:latin typeface="Arial Black" panose="020B0A04020102020204" charset="0"/>
              <a:ea typeface="宋体" panose="02010600030101010101" pitchFamily="2" charset="-122"/>
            </a:endParaRPr>
          </a:p>
          <a:p>
            <a:pPr>
              <a:lnSpc>
                <a:spcPct val="110000"/>
              </a:lnSpc>
            </a:pPr>
            <a:endParaRPr sz="2400">
              <a:latin typeface="Arial Black" panose="020B0A04020102020204" charset="0"/>
              <a:ea typeface="宋体" panose="02010600030101010101" pitchFamily="2" charset="-122"/>
            </a:endParaRPr>
          </a:p>
          <a:p>
            <a:pPr>
              <a:lnSpc>
                <a:spcPct val="110000"/>
              </a:lnSpc>
            </a:pPr>
            <a:r>
              <a:rPr sz="2400">
                <a:latin typeface="Arial Black" panose="020B0A04020102020204" charset="0"/>
                <a:ea typeface="宋体" panose="02010600030101010101" pitchFamily="2" charset="-122"/>
              </a:rPr>
              <a:t>    init(data) {}</a:t>
            </a:r>
            <a:endParaRPr sz="2400">
              <a:latin typeface="Arial Black" panose="020B0A04020102020204" charset="0"/>
              <a:ea typeface="宋体" panose="02010600030101010101" pitchFamily="2" charset="-122"/>
            </a:endParaRPr>
          </a:p>
          <a:p>
            <a:pPr>
              <a:lnSpc>
                <a:spcPct val="110000"/>
              </a:lnSpc>
            </a:pPr>
            <a:r>
              <a:rPr sz="2400">
                <a:latin typeface="Arial Black" panose="020B0A04020102020204" charset="0"/>
                <a:ea typeface="宋体" panose="02010600030101010101" pitchFamily="2" charset="-122"/>
              </a:rPr>
              <a:t>    preload () {}</a:t>
            </a:r>
            <a:endParaRPr sz="2400">
              <a:latin typeface="Arial Black" panose="020B0A04020102020204" charset="0"/>
              <a:ea typeface="宋体" panose="02010600030101010101" pitchFamily="2" charset="-122"/>
            </a:endParaRPr>
          </a:p>
          <a:p>
            <a:pPr>
              <a:lnSpc>
                <a:spcPct val="110000"/>
              </a:lnSpc>
            </a:pPr>
            <a:r>
              <a:rPr sz="2400">
                <a:latin typeface="Arial Black" panose="020B0A04020102020204" charset="0"/>
                <a:ea typeface="宋体" panose="02010600030101010101" pitchFamily="2" charset="-122"/>
              </a:rPr>
              <a:t>    create (data)  {}</a:t>
            </a:r>
            <a:endParaRPr sz="2400">
              <a:latin typeface="Arial Black" panose="020B0A04020102020204" charset="0"/>
              <a:ea typeface="宋体" panose="02010600030101010101" pitchFamily="2" charset="-122"/>
            </a:endParaRPr>
          </a:p>
          <a:p>
            <a:pPr>
              <a:lnSpc>
                <a:spcPct val="110000"/>
              </a:lnSpc>
            </a:pPr>
            <a:r>
              <a:rPr sz="2400">
                <a:latin typeface="Arial Black" panose="020B0A04020102020204" charset="0"/>
                <a:ea typeface="宋体" panose="02010600030101010101" pitchFamily="2" charset="-122"/>
              </a:rPr>
              <a:t>    update(time, delta) {}</a:t>
            </a:r>
            <a:endParaRPr sz="2400">
              <a:latin typeface="Arial Black" panose="020B0A04020102020204" charset="0"/>
              <a:ea typeface="宋体" panose="02010600030101010101" pitchFamily="2" charset="-122"/>
            </a:endParaRPr>
          </a:p>
          <a:p>
            <a:pPr>
              <a:lnSpc>
                <a:spcPct val="110000"/>
              </a:lnSpc>
            </a:pPr>
            <a:r>
              <a:rPr sz="2400">
                <a:latin typeface="Arial Black" panose="020B0A04020102020204" charset="0"/>
                <a:ea typeface="宋体" panose="02010600030101010101" pitchFamily="2" charset="-122"/>
              </a:rPr>
              <a:t>}</a:t>
            </a:r>
            <a:endParaRPr sz="2400">
              <a:latin typeface="Arial Black" panose="020B0A0402010202020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人工加载</a:t>
            </a:r>
            <a:r>
              <a:rPr lang="zh-CN" altLang="en-US" dirty="0" smtClean="0"/>
              <a:t>场景</a:t>
            </a:r>
            <a:endParaRPr lang="zh-CN" altLang="en-US" dirty="0" smtClean="0"/>
          </a:p>
        </p:txBody>
      </p:sp>
      <p:sp>
        <p:nvSpPr>
          <p:cNvPr id="41986" name="单圆角矩形 2"/>
          <p:cNvSpPr/>
          <p:nvPr/>
        </p:nvSpPr>
        <p:spPr>
          <a:xfrm>
            <a:off x="457200" y="1128395"/>
            <a:ext cx="8410575" cy="2824480"/>
          </a:xfrm>
          <a:custGeom>
            <a:avLst/>
            <a:gdLst>
              <a:gd name="txL" fmla="*/ 0 w 7715885"/>
              <a:gd name="txT" fmla="*/ 0 h 1192530"/>
              <a:gd name="txR" fmla="*/ 7715885 w 7715885"/>
              <a:gd name="txB" fmla="*/ 1192530 h 1192530"/>
            </a:gdLst>
            <a:ahLst/>
            <a:cxnLst>
              <a:cxn ang="16200000">
                <a:pos x="3857942" y="0"/>
              </a:cxn>
              <a:cxn ang="10800000">
                <a:pos x="0" y="596265"/>
              </a:cxn>
              <a:cxn ang="5400000">
                <a:pos x="3857942" y="1192530"/>
              </a:cxn>
              <a:cxn ang="0">
                <a:pos x="7715885" y="596265"/>
              </a:cxn>
            </a:cxnLst>
            <a:rect l="txL" t="txT" r="txR" b="txB"/>
            <a:pathLst>
              <a:path w="7715885" h="1192530">
                <a:moveTo>
                  <a:pt x="0" y="0"/>
                </a:moveTo>
                <a:lnTo>
                  <a:pt x="7517126" y="0"/>
                </a:lnTo>
                <a:cubicBezTo>
                  <a:pt x="7626897" y="0"/>
                  <a:pt x="7715884" y="88987"/>
                  <a:pt x="7715884" y="198758"/>
                </a:cubicBezTo>
                <a:lnTo>
                  <a:pt x="7715885" y="1192530"/>
                </a:lnTo>
                <a:lnTo>
                  <a:pt x="0" y="1192530"/>
                </a:lnTo>
                <a:close/>
              </a:path>
            </a:pathLst>
          </a:custGeom>
          <a:solidFill>
            <a:srgbClr val="FFFFCC"/>
          </a:solidFill>
          <a:ln w="9525">
            <a:noFill/>
          </a:ln>
        </p:spPr>
        <p:txBody>
          <a:bodyPr wrap="square" lIns="91440" tIns="45720" rIns="91440" bIns="45720" anchor="t"/>
          <a:p>
            <a:pPr>
              <a:lnSpc>
                <a:spcPct val="170000"/>
              </a:lnSpc>
            </a:pPr>
            <a:r>
              <a:rPr sz="2400">
                <a:latin typeface="Arial Black" panose="020B0A04020102020204" charset="0"/>
                <a:ea typeface="宋体" panose="02010600030101010101" pitchFamily="2" charset="-122"/>
              </a:rPr>
              <a:t>var newScene = scene.scene.add(key, sceneConfig, autoStart, data);</a:t>
            </a:r>
            <a:endParaRPr sz="2400">
              <a:latin typeface="Arial Black" panose="020B0A04020102020204" charset="0"/>
              <a:ea typeface="宋体" panose="02010600030101010101" pitchFamily="2" charset="-122"/>
            </a:endParaRPr>
          </a:p>
          <a:p>
            <a:pPr>
              <a:lnSpc>
                <a:spcPct val="170000"/>
              </a:lnSpc>
            </a:pPr>
            <a:r>
              <a:rPr sz="2400">
                <a:latin typeface="Arial Black" panose="020B0A04020102020204" charset="0"/>
                <a:ea typeface="宋体" panose="02010600030101010101" pitchFamily="2" charset="-122"/>
              </a:rPr>
              <a:t>// var newScene = game.scene.add(key, sceneConfig, autoStart, data);</a:t>
            </a:r>
            <a:endParaRPr sz="2400">
              <a:latin typeface="Arial Black" panose="020B0A04020102020204" charset="0"/>
              <a:ea typeface="宋体" panose="02010600030101010101" pitchFamily="2" charset="-122"/>
            </a:endParaRPr>
          </a:p>
        </p:txBody>
      </p:sp>
      <p:sp>
        <p:nvSpPr>
          <p:cNvPr id="4" name="文本框 3"/>
          <p:cNvSpPr txBox="1"/>
          <p:nvPr/>
        </p:nvSpPr>
        <p:spPr>
          <a:xfrm>
            <a:off x="457200" y="4191000"/>
            <a:ext cx="8030845" cy="1630045"/>
          </a:xfrm>
          <a:prstGeom prst="rect">
            <a:avLst/>
          </a:prstGeom>
          <a:noFill/>
        </p:spPr>
        <p:txBody>
          <a:bodyPr wrap="square" rtlCol="0" anchor="t">
            <a:spAutoFit/>
          </a:bodyPr>
          <a:p>
            <a:r>
              <a:rPr lang="zh-CN" altLang="en-US" sz="2000"/>
              <a:t>key : 用于引用场景的唯一键 .</a:t>
            </a:r>
            <a:endParaRPr lang="zh-CN" altLang="en-US" sz="2000"/>
          </a:p>
          <a:p>
            <a:r>
              <a:rPr lang="zh-CN" altLang="en-US" sz="2000"/>
              <a:t>sceneConfig : 场景的配置，或场景类</a:t>
            </a:r>
            <a:endParaRPr lang="zh-CN" altLang="en-US" sz="2000"/>
          </a:p>
          <a:p>
            <a:r>
              <a:rPr lang="zh-CN" altLang="en-US" sz="2000"/>
              <a:t>autoStart : </a:t>
            </a:r>
            <a:r>
              <a:rPr lang="zh-CN" altLang="en-US" sz="2000">
                <a:sym typeface="+mn-ea"/>
              </a:rPr>
              <a:t>设置为true表示</a:t>
            </a:r>
            <a:r>
              <a:rPr lang="zh-CN" altLang="en-US" sz="2000"/>
              <a:t>添加后立即开始场景</a:t>
            </a:r>
            <a:endParaRPr lang="zh-CN" altLang="en-US" sz="2000"/>
          </a:p>
          <a:p>
            <a:r>
              <a:rPr lang="zh-CN" altLang="en-US" sz="2000"/>
              <a:t>data : 可选数据对象。 这将被设置为 Scene.settings.data 并传递给 Scene.init。</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执行场景</a:t>
            </a:r>
            <a:endParaRPr lang="zh-CN" altLang="en-US" dirty="0" smtClean="0"/>
          </a:p>
        </p:txBody>
      </p:sp>
      <p:sp>
        <p:nvSpPr>
          <p:cNvPr id="3" name="object 10"/>
          <p:cNvSpPr txBox="1"/>
          <p:nvPr/>
        </p:nvSpPr>
        <p:spPr>
          <a:xfrm>
            <a:off x="8078470" y="2290445"/>
            <a:ext cx="3919220" cy="1576070"/>
          </a:xfrm>
          <a:prstGeom prst="rect">
            <a:avLst/>
          </a:prstGeom>
        </p:spPr>
        <p:txBody>
          <a:bodyPr vert="horz" wrap="square" lIns="0" tIns="85725"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75"/>
              </a:spcBef>
              <a:buNone/>
              <a:tabLst>
                <a:tab pos="1693545" algn="l"/>
                <a:tab pos="2028825" algn="l"/>
              </a:tabLst>
            </a:pPr>
            <a:r>
              <a:rPr lang="en-US" sz="2000" smtClean="0"/>
              <a:t>    </a:t>
            </a:r>
            <a:endParaRPr lang="en-US" sz="2000" smtClean="0"/>
          </a:p>
          <a:p>
            <a:pPr marL="0" indent="0">
              <a:lnSpc>
                <a:spcPct val="100000"/>
              </a:lnSpc>
              <a:spcBef>
                <a:spcPts val="675"/>
              </a:spcBef>
              <a:buNone/>
              <a:tabLst>
                <a:tab pos="1693545" algn="l"/>
                <a:tab pos="2028825" algn="l"/>
              </a:tabLst>
            </a:pPr>
            <a:endParaRPr lang="en-US" sz="2000" smtClean="0"/>
          </a:p>
          <a:p>
            <a:pPr marL="0" indent="0">
              <a:lnSpc>
                <a:spcPct val="100000"/>
              </a:lnSpc>
              <a:spcBef>
                <a:spcPts val="675"/>
              </a:spcBef>
              <a:buNone/>
              <a:tabLst>
                <a:tab pos="1693545" algn="l"/>
                <a:tab pos="2028825" algn="l"/>
              </a:tabLst>
            </a:pPr>
            <a:endParaRPr lang="en-US" sz="2000" smtClean="0"/>
          </a:p>
          <a:p>
            <a:pPr marL="0" indent="0">
              <a:lnSpc>
                <a:spcPct val="100000"/>
              </a:lnSpc>
              <a:spcBef>
                <a:spcPts val="675"/>
              </a:spcBef>
              <a:buNone/>
              <a:tabLst>
                <a:tab pos="1693545" algn="l"/>
                <a:tab pos="2028825" algn="l"/>
              </a:tabLst>
            </a:pPr>
            <a:endParaRPr lang="en-US" sz="2000" smtClean="0"/>
          </a:p>
        </p:txBody>
      </p:sp>
      <p:sp>
        <p:nvSpPr>
          <p:cNvPr id="4" name="文本框 3"/>
          <p:cNvSpPr txBox="1"/>
          <p:nvPr/>
        </p:nvSpPr>
        <p:spPr>
          <a:xfrm>
            <a:off x="272415" y="850265"/>
            <a:ext cx="8599170" cy="4831080"/>
          </a:xfrm>
          <a:prstGeom prst="rect">
            <a:avLst/>
          </a:prstGeom>
          <a:noFill/>
        </p:spPr>
        <p:txBody>
          <a:bodyPr wrap="square" rtlCol="0" anchor="t">
            <a:spAutoFit/>
          </a:bodyPr>
          <a:p>
            <a:r>
              <a:rPr lang="zh-CN" altLang="en-US" sz="2800"/>
              <a:t>启动给定的场景并与当前</a:t>
            </a:r>
            <a:r>
              <a:rPr lang="zh-CN" altLang="en-US" sz="2800"/>
              <a:t>场景并行运行</a:t>
            </a:r>
            <a:r>
              <a:rPr lang="zh-CN" altLang="en-US" sz="2800">
                <a:solidFill>
                  <a:srgbClr val="FF0000"/>
                </a:solidFill>
              </a:rPr>
              <a:t>scene.scene</a:t>
            </a:r>
            <a:r>
              <a:rPr lang="zh-CN" altLang="en-US" sz="2800"/>
              <a:t>.launch(key, data);</a:t>
            </a:r>
            <a:endParaRPr lang="zh-CN" altLang="en-US" sz="2800"/>
          </a:p>
          <a:p>
            <a:endParaRPr lang="zh-CN" altLang="en-US" sz="2800"/>
          </a:p>
          <a:p>
            <a:r>
              <a:rPr lang="zh-CN" altLang="en-US" sz="2800"/>
              <a:t>关闭</a:t>
            </a:r>
            <a:r>
              <a:rPr lang="zh-CN" altLang="en-US" sz="2800">
                <a:sym typeface="+mn-ea"/>
              </a:rPr>
              <a:t>当前</a:t>
            </a:r>
            <a:r>
              <a:rPr lang="zh-CN" altLang="en-US" sz="2800"/>
              <a:t>场景并运行给定的场景 scene.scene.start(key, data);</a:t>
            </a:r>
            <a:endParaRPr lang="zh-CN" altLang="en-US" sz="2800"/>
          </a:p>
          <a:p>
            <a:endParaRPr lang="zh-CN" altLang="en-US" sz="2800"/>
          </a:p>
          <a:p>
            <a:r>
              <a:rPr lang="zh-CN" altLang="en-US" sz="2800"/>
              <a:t>重新运行指定场景</a:t>
            </a:r>
            <a:endParaRPr lang="zh-CN" altLang="en-US" sz="2800"/>
          </a:p>
          <a:p>
            <a:r>
              <a:rPr lang="zh-CN" altLang="en-US" sz="2800"/>
              <a:t>scene.scene.restart(data);</a:t>
            </a:r>
            <a:endParaRPr lang="zh-CN" altLang="en-US" sz="2800"/>
          </a:p>
          <a:p>
            <a:endParaRPr lang="zh-CN" altLang="en-US" sz="2800"/>
          </a:p>
          <a:p>
            <a:r>
              <a:rPr lang="zh-CN" altLang="en-US" sz="2800"/>
              <a:t>运行给定的场景，但不更改此场景的状态。 scene.scene.run(key, data);</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dirty="0" smtClean="0"/>
              <a:t>生命周期</a:t>
            </a:r>
            <a:r>
              <a:rPr lang="en-US" altLang="zh-CN" dirty="0" smtClean="0"/>
              <a:t>(1)</a:t>
            </a:r>
            <a:endParaRPr lang="en-US" altLang="zh-CN" dirty="0" smtClean="0"/>
          </a:p>
        </p:txBody>
      </p:sp>
      <p:pic>
        <p:nvPicPr>
          <p:cNvPr id="3" name="图片 2"/>
          <p:cNvPicPr>
            <a:picLocks noChangeAspect="1"/>
          </p:cNvPicPr>
          <p:nvPr/>
        </p:nvPicPr>
        <p:blipFill>
          <a:blip r:embed="rId1"/>
          <a:stretch>
            <a:fillRect/>
          </a:stretch>
        </p:blipFill>
        <p:spPr>
          <a:xfrm>
            <a:off x="767080" y="1268730"/>
            <a:ext cx="6888480" cy="47358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dirty="0" smtClean="0"/>
              <a:t>生命周期</a:t>
            </a:r>
            <a:r>
              <a:rPr lang="en-US" altLang="zh-CN" dirty="0" smtClean="0"/>
              <a:t>(2)</a:t>
            </a:r>
            <a:endParaRPr lang="en-US" altLang="zh-CN" dirty="0" smtClean="0"/>
          </a:p>
        </p:txBody>
      </p:sp>
      <p:pic>
        <p:nvPicPr>
          <p:cNvPr id="4" name="图片 3"/>
          <p:cNvPicPr>
            <a:picLocks noChangeAspect="1"/>
          </p:cNvPicPr>
          <p:nvPr/>
        </p:nvPicPr>
        <p:blipFill>
          <a:blip r:embed="rId1"/>
          <a:stretch>
            <a:fillRect/>
          </a:stretch>
        </p:blipFill>
        <p:spPr>
          <a:xfrm>
            <a:off x="975995" y="937260"/>
            <a:ext cx="7192010" cy="56400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2.3 </a:t>
            </a:r>
            <a:r>
              <a:rPr lang="zh-CN" altLang="en-US" dirty="0" smtClean="0">
                <a:sym typeface="+mn-ea"/>
              </a:rPr>
              <a:t>全屏</a:t>
            </a:r>
            <a:endParaRPr lang="zh-CN" altLang="en-US" dirty="0" smtClean="0"/>
          </a:p>
        </p:txBody>
      </p:sp>
      <p:sp>
        <p:nvSpPr>
          <p:cNvPr id="4" name="文本框 3"/>
          <p:cNvSpPr txBox="1"/>
          <p:nvPr/>
        </p:nvSpPr>
        <p:spPr>
          <a:xfrm>
            <a:off x="272415" y="850265"/>
            <a:ext cx="8599170" cy="5262245"/>
          </a:xfrm>
          <a:prstGeom prst="rect">
            <a:avLst/>
          </a:prstGeom>
          <a:noFill/>
        </p:spPr>
        <p:txBody>
          <a:bodyPr wrap="square" rtlCol="0" anchor="t">
            <a:spAutoFit/>
          </a:bodyPr>
          <a:p>
            <a:r>
              <a:rPr lang="en-US" sz="2800"/>
              <a:t>btn</a:t>
            </a:r>
            <a:r>
              <a:rPr sz="2800"/>
              <a:t>.setInteractive().on('pointerdown', function() {</a:t>
            </a:r>
            <a:endParaRPr sz="2800"/>
          </a:p>
          <a:p>
            <a:r>
              <a:rPr sz="2800"/>
              <a:t>    if (scene.scale.isFullscreen) {</a:t>
            </a:r>
            <a:endParaRPr sz="2800"/>
          </a:p>
          <a:p>
            <a:r>
              <a:rPr sz="2800"/>
              <a:t>        scene.scale.stopFullscreen();</a:t>
            </a:r>
            <a:endParaRPr sz="2800"/>
          </a:p>
          <a:p>
            <a:r>
              <a:rPr sz="2800"/>
              <a:t>        // On stop fulll screen</a:t>
            </a:r>
            <a:endParaRPr sz="2800"/>
          </a:p>
          <a:p>
            <a:r>
              <a:rPr sz="2800"/>
              <a:t>    } else {</a:t>
            </a:r>
            <a:endParaRPr sz="2800"/>
          </a:p>
          <a:p>
            <a:r>
              <a:rPr sz="2800"/>
              <a:t>        scene.scale.startFullscreen();</a:t>
            </a:r>
            <a:endParaRPr sz="2800"/>
          </a:p>
          <a:p>
            <a:r>
              <a:rPr sz="2800"/>
              <a:t>        // On start fulll screen</a:t>
            </a:r>
            <a:endParaRPr sz="2800"/>
          </a:p>
          <a:p>
            <a:r>
              <a:rPr sz="2800"/>
              <a:t>    }</a:t>
            </a:r>
            <a:endParaRPr sz="2800"/>
          </a:p>
          <a:p>
            <a:r>
              <a:rPr sz="2800"/>
              <a:t>});</a:t>
            </a:r>
            <a:endParaRPr sz="2800"/>
          </a:p>
          <a:p>
            <a:endParaRPr sz="2800"/>
          </a:p>
          <a:p>
            <a:r>
              <a:rPr sz="2800"/>
              <a:t>var isFullScreen = scene.scale.isFullscreen;</a:t>
            </a:r>
            <a:endParaRPr sz="2800"/>
          </a:p>
        </p:txBody>
      </p:sp>
      <p:sp>
        <p:nvSpPr>
          <p:cNvPr id="5" name="内容占位符 2"/>
          <p:cNvSpPr>
            <a:spLocks noGrp="1"/>
          </p:cNvSpPr>
          <p:nvPr>
            <p:ph idx="1"/>
          </p:nvPr>
        </p:nvSpPr>
        <p:spPr>
          <a:xfrm>
            <a:off x="135255" y="6112510"/>
            <a:ext cx="8873490" cy="581660"/>
          </a:xfrm>
        </p:spPr>
        <p:txBody>
          <a:bodyPr>
            <a:noAutofit/>
          </a:bodyPr>
          <a:p>
            <a:pPr>
              <a:defRPr/>
            </a:pPr>
            <a:r>
              <a:rPr lang="zh-CN" sz="1900" dirty="0">
                <a:effectLst/>
                <a:latin typeface="微软雅黑" panose="020B0503020204020204" charset="-122"/>
                <a:ea typeface="微软雅黑" panose="020B0503020204020204" charset="-122"/>
                <a:cs typeface="微软雅黑" panose="020B0503020204020204" charset="-122"/>
              </a:rPr>
              <a:t>https://rexrainbow.github.io/phaser3-rex-notes/docs/site/fullscreen/</a:t>
            </a:r>
            <a:endParaRPr lang="zh-CN" sz="1900" dirty="0">
              <a:effectLst/>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2.3 </a:t>
            </a:r>
            <a:r>
              <a:rPr lang="zh-CN" altLang="en-US" dirty="0" smtClean="0">
                <a:sym typeface="+mn-ea"/>
              </a:rPr>
              <a:t>屏幕旋转事件</a:t>
            </a:r>
            <a:endParaRPr lang="zh-CN" altLang="en-US" dirty="0" smtClean="0">
              <a:sym typeface="+mn-ea"/>
            </a:endParaRPr>
          </a:p>
        </p:txBody>
      </p:sp>
      <p:sp>
        <p:nvSpPr>
          <p:cNvPr id="4" name="文本框 3"/>
          <p:cNvSpPr txBox="1"/>
          <p:nvPr/>
        </p:nvSpPr>
        <p:spPr>
          <a:xfrm>
            <a:off x="272415" y="850265"/>
            <a:ext cx="8599170" cy="4399915"/>
          </a:xfrm>
          <a:prstGeom prst="rect">
            <a:avLst/>
          </a:prstGeom>
          <a:noFill/>
        </p:spPr>
        <p:txBody>
          <a:bodyPr wrap="square" rtlCol="0" anchor="t">
            <a:spAutoFit/>
          </a:bodyPr>
          <a:p>
            <a:r>
              <a:rPr sz="2800"/>
              <a:t>scene.scale.on('orientationchange', function(orientation) {</a:t>
            </a:r>
            <a:endParaRPr sz="2800"/>
          </a:p>
          <a:p>
            <a:r>
              <a:rPr sz="2800"/>
              <a:t>    if (orientation === Phaser.Scale.PORTRAIT) {</a:t>
            </a:r>
            <a:endParaRPr sz="2800"/>
          </a:p>
          <a:p>
            <a:r>
              <a:rPr sz="2800"/>
              <a:t>        // ...</a:t>
            </a:r>
            <a:endParaRPr sz="2800"/>
          </a:p>
          <a:p>
            <a:r>
              <a:rPr sz="2800"/>
              <a:t>    } else if (orientation === Phaser.Scale.LANDSCAPE) {</a:t>
            </a:r>
            <a:endParaRPr sz="2800"/>
          </a:p>
          <a:p>
            <a:r>
              <a:rPr sz="2800"/>
              <a:t>        // ...</a:t>
            </a:r>
            <a:endParaRPr sz="2800"/>
          </a:p>
          <a:p>
            <a:r>
              <a:rPr sz="2800"/>
              <a:t>    }</a:t>
            </a:r>
            <a:endParaRPr sz="2800"/>
          </a:p>
          <a:p>
            <a:r>
              <a:rPr sz="2800"/>
              <a:t>});</a:t>
            </a:r>
            <a:endParaRPr sz="2800"/>
          </a:p>
        </p:txBody>
      </p:sp>
      <p:sp>
        <p:nvSpPr>
          <p:cNvPr id="5" name="内容占位符 2"/>
          <p:cNvSpPr>
            <a:spLocks noGrp="1"/>
          </p:cNvSpPr>
          <p:nvPr>
            <p:ph idx="1"/>
          </p:nvPr>
        </p:nvSpPr>
        <p:spPr>
          <a:xfrm>
            <a:off x="135255" y="6112510"/>
            <a:ext cx="8873490" cy="581660"/>
          </a:xfrm>
        </p:spPr>
        <p:txBody>
          <a:bodyPr>
            <a:noAutofit/>
          </a:bodyPr>
          <a:p>
            <a:pPr>
              <a:defRPr/>
            </a:pPr>
            <a:r>
              <a:rPr lang="zh-CN" sz="1900" dirty="0">
                <a:effectLst/>
                <a:latin typeface="微软雅黑" panose="020B0503020204020204" charset="-122"/>
                <a:ea typeface="微软雅黑" panose="020B0503020204020204" charset="-122"/>
                <a:cs typeface="微软雅黑" panose="020B0503020204020204" charset="-122"/>
              </a:rPr>
              <a:t>https://rexrainbow.github.io/phaser3-rex-notes/docs/site/orientation/</a:t>
            </a:r>
            <a:endParaRPr lang="zh-CN" sz="1900" dirty="0">
              <a:effectLst/>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2.4 </a:t>
            </a:r>
            <a:r>
              <a:rPr lang="zh-CN" altLang="en-US" dirty="0" smtClean="0">
                <a:sym typeface="+mn-ea"/>
              </a:rPr>
              <a:t>加载器</a:t>
            </a:r>
            <a:endParaRPr lang="zh-CN" altLang="en-US" dirty="0" smtClean="0">
              <a:sym typeface="+mn-ea"/>
            </a:endParaRPr>
          </a:p>
        </p:txBody>
      </p:sp>
      <p:sp>
        <p:nvSpPr>
          <p:cNvPr id="5" name="内容占位符 2"/>
          <p:cNvSpPr>
            <a:spLocks noGrp="1"/>
          </p:cNvSpPr>
          <p:nvPr>
            <p:ph idx="1"/>
          </p:nvPr>
        </p:nvSpPr>
        <p:spPr>
          <a:xfrm>
            <a:off x="135255" y="6200775"/>
            <a:ext cx="8873490" cy="581660"/>
          </a:xfrm>
        </p:spPr>
        <p:txBody>
          <a:bodyPr>
            <a:noAutofit/>
          </a:bodyPr>
          <a:p>
            <a:pPr>
              <a:defRPr/>
            </a:pPr>
            <a:r>
              <a:rPr lang="zh-CN" sz="1900" dirty="0">
                <a:effectLst/>
                <a:latin typeface="微软雅黑" panose="020B0503020204020204" charset="-122"/>
                <a:ea typeface="微软雅黑" panose="020B0503020204020204" charset="-122"/>
                <a:cs typeface="微软雅黑" panose="020B0503020204020204" charset="-122"/>
              </a:rPr>
              <a:t>https://rexrainbow.github.io/phaser3-rex-notes/docs/site/loader/</a:t>
            </a:r>
            <a:endParaRPr lang="zh-CN" sz="1900" dirty="0">
              <a:effectLst/>
              <a:latin typeface="微软雅黑" panose="020B0503020204020204" charset="-122"/>
              <a:ea typeface="微软雅黑" panose="020B0503020204020204" charset="-122"/>
              <a:cs typeface="微软雅黑" panose="020B0503020204020204" charset="-122"/>
            </a:endParaRPr>
          </a:p>
        </p:txBody>
      </p:sp>
      <p:sp>
        <p:nvSpPr>
          <p:cNvPr id="41986" name="单圆角矩形 2"/>
          <p:cNvSpPr/>
          <p:nvPr/>
        </p:nvSpPr>
        <p:spPr>
          <a:xfrm>
            <a:off x="217170" y="745490"/>
            <a:ext cx="8410575" cy="5178425"/>
          </a:xfrm>
          <a:custGeom>
            <a:avLst/>
            <a:gdLst>
              <a:gd name="txL" fmla="*/ 0 w 7715885"/>
              <a:gd name="txT" fmla="*/ 0 h 1192530"/>
              <a:gd name="txR" fmla="*/ 7715885 w 7715885"/>
              <a:gd name="txB" fmla="*/ 1192530 h 1192530"/>
            </a:gdLst>
            <a:ahLst/>
            <a:cxnLst>
              <a:cxn ang="16200000">
                <a:pos x="3857942" y="0"/>
              </a:cxn>
              <a:cxn ang="10800000">
                <a:pos x="0" y="596265"/>
              </a:cxn>
              <a:cxn ang="5400000">
                <a:pos x="3857942" y="1192530"/>
              </a:cxn>
              <a:cxn ang="0">
                <a:pos x="7715885" y="596265"/>
              </a:cxn>
            </a:cxnLst>
            <a:rect l="txL" t="txT" r="txR" b="txB"/>
            <a:pathLst>
              <a:path w="7715885" h="1192530">
                <a:moveTo>
                  <a:pt x="0" y="0"/>
                </a:moveTo>
                <a:lnTo>
                  <a:pt x="7517126" y="0"/>
                </a:lnTo>
                <a:cubicBezTo>
                  <a:pt x="7626897" y="0"/>
                  <a:pt x="7715884" y="88987"/>
                  <a:pt x="7715884" y="198758"/>
                </a:cubicBezTo>
                <a:lnTo>
                  <a:pt x="7715885" y="1192530"/>
                </a:lnTo>
                <a:lnTo>
                  <a:pt x="0" y="1192530"/>
                </a:lnTo>
                <a:close/>
              </a:path>
            </a:pathLst>
          </a:custGeom>
          <a:solidFill>
            <a:srgbClr val="FFFFCC"/>
          </a:solidFill>
          <a:ln w="9525">
            <a:noFill/>
          </a:ln>
        </p:spPr>
        <p:txBody>
          <a:bodyPr wrap="square" lIns="91440" tIns="45720" rIns="91440" bIns="45720" anchor="t"/>
          <a:p>
            <a:pPr>
              <a:lnSpc>
                <a:spcPct val="90000"/>
              </a:lnSpc>
            </a:pPr>
            <a:r>
              <a:rPr sz="2400">
                <a:latin typeface="Arial Black" panose="020B0A04020102020204" charset="0"/>
                <a:ea typeface="宋体" panose="02010600030101010101" pitchFamily="2" charset="-122"/>
                <a:sym typeface="+mn-ea"/>
              </a:rPr>
              <a:t>scene.loader.setPath(path)</a:t>
            </a:r>
            <a:endParaRPr sz="2400">
              <a:latin typeface="Arial Black" panose="020B0A04020102020204" charset="0"/>
              <a:ea typeface="宋体" panose="02010600030101010101" pitchFamily="2" charset="-122"/>
            </a:endParaRPr>
          </a:p>
          <a:p>
            <a:pPr>
              <a:lnSpc>
                <a:spcPct val="90000"/>
              </a:lnSpc>
            </a:pP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scene.load.image(key, url);   // add task</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scene.load.image(config); // config: {key, url}</a:t>
            </a:r>
            <a:endParaRPr sz="2400">
              <a:latin typeface="Arial Black" panose="020B0A04020102020204" charset="0"/>
              <a:ea typeface="宋体" panose="02010600030101010101" pitchFamily="2" charset="-122"/>
            </a:endParaRPr>
          </a:p>
          <a:p>
            <a:pPr>
              <a:lnSpc>
                <a:spcPct val="90000"/>
              </a:lnSpc>
            </a:pP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scene.load.on('progress', function(progress){});</a:t>
            </a:r>
            <a:endParaRPr sz="2400">
              <a:latin typeface="Arial Black" panose="020B0A04020102020204" charset="0"/>
              <a:ea typeface="宋体" panose="02010600030101010101" pitchFamily="2" charset="-122"/>
            </a:endParaRPr>
          </a:p>
          <a:p>
            <a:pPr>
              <a:lnSpc>
                <a:spcPct val="90000"/>
              </a:lnSpc>
            </a:pP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scene.load.once('complete', callback);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 All loading completed</a:t>
            </a:r>
            <a:endParaRPr sz="2400">
              <a:latin typeface="Arial Black" panose="020B0A04020102020204" charset="0"/>
              <a:ea typeface="宋体" panose="02010600030101010101" pitchFamily="2" charset="-122"/>
            </a:endParaRPr>
          </a:p>
          <a:p>
            <a:pPr>
              <a:lnSpc>
                <a:spcPct val="90000"/>
              </a:lnSpc>
            </a:pP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scene.load.start();                     // start loading</a:t>
            </a:r>
            <a:endParaRPr sz="2400">
              <a:latin typeface="Arial Black" panose="020B0A0402010202020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2.5 </a:t>
            </a:r>
            <a:r>
              <a:rPr lang="zh-CN" altLang="en-US" dirty="0" smtClean="0">
                <a:sym typeface="+mn-ea"/>
              </a:rPr>
              <a:t>全局插件</a:t>
            </a:r>
            <a:endParaRPr lang="zh-CN" altLang="en-US" dirty="0" smtClean="0">
              <a:sym typeface="+mn-ea"/>
            </a:endParaRPr>
          </a:p>
        </p:txBody>
      </p:sp>
      <p:sp>
        <p:nvSpPr>
          <p:cNvPr id="5" name="内容占位符 2"/>
          <p:cNvSpPr>
            <a:spLocks noGrp="1"/>
          </p:cNvSpPr>
          <p:nvPr>
            <p:ph idx="1"/>
          </p:nvPr>
        </p:nvSpPr>
        <p:spPr>
          <a:xfrm>
            <a:off x="135255" y="6200775"/>
            <a:ext cx="8873490" cy="581660"/>
          </a:xfrm>
        </p:spPr>
        <p:txBody>
          <a:bodyPr>
            <a:noAutofit/>
          </a:bodyPr>
          <a:p>
            <a:pPr>
              <a:defRPr/>
            </a:pPr>
            <a:r>
              <a:rPr lang="zh-CN" sz="1900" dirty="0">
                <a:effectLst/>
                <a:latin typeface="微软雅黑" panose="020B0503020204020204" charset="-122"/>
                <a:ea typeface="微软雅黑" panose="020B0503020204020204" charset="-122"/>
                <a:cs typeface="微软雅黑" panose="020B0503020204020204" charset="-122"/>
              </a:rPr>
              <a:t>https://rexrainbow.github.io/phaser3-rex-notes/docs/site/pluginsystem/</a:t>
            </a:r>
            <a:endParaRPr lang="zh-CN" sz="1900" dirty="0">
              <a:effectLst/>
              <a:latin typeface="微软雅黑" panose="020B0503020204020204" charset="-122"/>
              <a:ea typeface="微软雅黑" panose="020B0503020204020204" charset="-122"/>
              <a:cs typeface="微软雅黑" panose="020B0503020204020204" charset="-122"/>
            </a:endParaRPr>
          </a:p>
        </p:txBody>
      </p:sp>
      <p:sp>
        <p:nvSpPr>
          <p:cNvPr id="41986" name="单圆角矩形 2"/>
          <p:cNvSpPr/>
          <p:nvPr/>
        </p:nvSpPr>
        <p:spPr>
          <a:xfrm>
            <a:off x="217170" y="745490"/>
            <a:ext cx="8410575" cy="5178425"/>
          </a:xfrm>
          <a:custGeom>
            <a:avLst/>
            <a:gdLst>
              <a:gd name="txL" fmla="*/ 0 w 7715885"/>
              <a:gd name="txT" fmla="*/ 0 h 1192530"/>
              <a:gd name="txR" fmla="*/ 7715885 w 7715885"/>
              <a:gd name="txB" fmla="*/ 1192530 h 1192530"/>
            </a:gdLst>
            <a:ahLst/>
            <a:cxnLst>
              <a:cxn ang="16200000">
                <a:pos x="3857942" y="0"/>
              </a:cxn>
              <a:cxn ang="10800000">
                <a:pos x="0" y="596265"/>
              </a:cxn>
              <a:cxn ang="5400000">
                <a:pos x="3857942" y="1192530"/>
              </a:cxn>
              <a:cxn ang="0">
                <a:pos x="7715885" y="596265"/>
              </a:cxn>
            </a:cxnLst>
            <a:rect l="txL" t="txT" r="txR" b="txB"/>
            <a:pathLst>
              <a:path w="7715885" h="1192530">
                <a:moveTo>
                  <a:pt x="0" y="0"/>
                </a:moveTo>
                <a:lnTo>
                  <a:pt x="7517126" y="0"/>
                </a:lnTo>
                <a:cubicBezTo>
                  <a:pt x="7626897" y="0"/>
                  <a:pt x="7715884" y="88987"/>
                  <a:pt x="7715884" y="198758"/>
                </a:cubicBezTo>
                <a:lnTo>
                  <a:pt x="7715885" y="1192530"/>
                </a:lnTo>
                <a:lnTo>
                  <a:pt x="0" y="1192530"/>
                </a:lnTo>
                <a:close/>
              </a:path>
            </a:pathLst>
          </a:custGeom>
          <a:solidFill>
            <a:srgbClr val="FFFFCC"/>
          </a:solidFill>
          <a:ln w="9525">
            <a:noFill/>
          </a:ln>
        </p:spPr>
        <p:txBody>
          <a:bodyPr wrap="square" lIns="91440" tIns="45720" rIns="91440" bIns="45720" anchor="t"/>
          <a:p>
            <a:pPr>
              <a:lnSpc>
                <a:spcPct val="90000"/>
              </a:lnSpc>
            </a:pPr>
            <a:r>
              <a:rPr sz="2400">
                <a:latin typeface="Arial Black" panose="020B0A04020102020204" charset="0"/>
                <a:ea typeface="宋体" panose="02010600030101010101" pitchFamily="2" charset="-122"/>
              </a:rPr>
              <a:t>import pluginKlass from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var config =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plugins: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global: [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key: key,</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plugin: pluginKlass,</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start: true</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var game = new Phaser.Game(config);</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sym typeface="+mn-ea"/>
              </a:rPr>
              <a:t>var pluginInst = scene.plugins.get(key);</a:t>
            </a:r>
            <a:endParaRPr sz="2400">
              <a:latin typeface="Arial Black" panose="020B0A04020102020204" charset="0"/>
              <a:ea typeface="宋体" panose="02010600030101010101" pitchFamily="2" charset="-122"/>
            </a:endParaRPr>
          </a:p>
          <a:p>
            <a:pPr>
              <a:lnSpc>
                <a:spcPct val="90000"/>
              </a:lnSpc>
            </a:pPr>
            <a:endParaRPr sz="2400">
              <a:latin typeface="Arial Black" panose="020B0A0402010202020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02494" y="1265682"/>
            <a:ext cx="7283291" cy="5253989"/>
            <a:chOff x="902494" y="1265682"/>
            <a:chExt cx="7283291" cy="5253989"/>
          </a:xfrm>
        </p:grpSpPr>
        <p:sp>
          <p:nvSpPr>
            <p:cNvPr id="26" name="矩形 33"/>
            <p:cNvSpPr/>
            <p:nvPr/>
          </p:nvSpPr>
          <p:spPr>
            <a:xfrm>
              <a:off x="1965731" y="1265682"/>
              <a:ext cx="6220054" cy="5253989"/>
            </a:xfrm>
            <a:custGeom>
              <a:avLst/>
              <a:gdLst>
                <a:gd name="connsiteX0" fmla="*/ 20 w 10729"/>
                <a:gd name="connsiteY0" fmla="*/ 0 h 6158"/>
                <a:gd name="connsiteX1" fmla="*/ 10729 w 10729"/>
                <a:gd name="connsiteY1" fmla="*/ 0 h 6158"/>
                <a:gd name="connsiteX2" fmla="*/ 10729 w 10729"/>
                <a:gd name="connsiteY2" fmla="*/ 6140 h 6158"/>
                <a:gd name="connsiteX3" fmla="*/ 442 w 10729"/>
                <a:gd name="connsiteY3" fmla="*/ 6158 h 6158"/>
                <a:gd name="connsiteX4" fmla="*/ 446 w 10729"/>
                <a:gd name="connsiteY4" fmla="*/ 6140 h 6158"/>
                <a:gd name="connsiteX5" fmla="*/ 0 w 10729"/>
                <a:gd name="connsiteY5" fmla="*/ 5745 h 6158"/>
                <a:gd name="connsiteX6" fmla="*/ 20 w 10729"/>
                <a:gd name="connsiteY6" fmla="*/ 0 h 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29" h="6158">
                  <a:moveTo>
                    <a:pt x="20" y="0"/>
                  </a:moveTo>
                  <a:lnTo>
                    <a:pt x="10729" y="0"/>
                  </a:lnTo>
                  <a:lnTo>
                    <a:pt x="10729" y="6140"/>
                  </a:lnTo>
                  <a:lnTo>
                    <a:pt x="442" y="6158"/>
                  </a:lnTo>
                  <a:lnTo>
                    <a:pt x="446" y="6140"/>
                  </a:lnTo>
                  <a:lnTo>
                    <a:pt x="0" y="5745"/>
                  </a:lnTo>
                  <a:lnTo>
                    <a:pt x="20" y="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dirty="0">
                <a:solidFill>
                  <a:schemeClr val="tx1"/>
                </a:solidFill>
                <a:cs typeface="+mn-ea"/>
                <a:sym typeface="+mn-lt"/>
              </a:endParaRPr>
            </a:p>
          </p:txBody>
        </p:sp>
        <p:sp>
          <p:nvSpPr>
            <p:cNvPr id="27" name="TextBox 26"/>
            <p:cNvSpPr txBox="1"/>
            <p:nvPr/>
          </p:nvSpPr>
          <p:spPr>
            <a:xfrm>
              <a:off x="902494" y="1265683"/>
              <a:ext cx="971118" cy="1169551"/>
            </a:xfrm>
            <a:custGeom>
              <a:avLst/>
              <a:gdLst>
                <a:gd name="connsiteX0" fmla="*/ 0 w 936001"/>
                <a:gd name="connsiteY0" fmla="*/ 0 h 617092"/>
                <a:gd name="connsiteX1" fmla="*/ 936001 w 936001"/>
                <a:gd name="connsiteY1" fmla="*/ 0 h 617092"/>
                <a:gd name="connsiteX2" fmla="*/ 936001 w 936001"/>
                <a:gd name="connsiteY2" fmla="*/ 617092 h 617092"/>
                <a:gd name="connsiteX3" fmla="*/ 0 w 936001"/>
                <a:gd name="connsiteY3" fmla="*/ 617092 h 617092"/>
                <a:gd name="connsiteX4" fmla="*/ 0 w 936001"/>
                <a:gd name="connsiteY4" fmla="*/ 0 h 617092"/>
                <a:gd name="connsiteX0-1" fmla="*/ 0 w 936001"/>
                <a:gd name="connsiteY0-2" fmla="*/ 0 h 617092"/>
                <a:gd name="connsiteX1-3" fmla="*/ 936001 w 936001"/>
                <a:gd name="connsiteY1-4" fmla="*/ 0 h 617092"/>
                <a:gd name="connsiteX2-5" fmla="*/ 936001 w 936001"/>
                <a:gd name="connsiteY2-6" fmla="*/ 617092 h 617092"/>
                <a:gd name="connsiteX3-7" fmla="*/ 715044 w 936001"/>
                <a:gd name="connsiteY3-8" fmla="*/ 616201 h 617092"/>
                <a:gd name="connsiteX4-9" fmla="*/ 0 w 936001"/>
                <a:gd name="connsiteY4-10" fmla="*/ 617092 h 617092"/>
                <a:gd name="connsiteX5" fmla="*/ 0 w 936001"/>
                <a:gd name="connsiteY5" fmla="*/ 0 h 617092"/>
                <a:gd name="connsiteX0-11" fmla="*/ 0 w 936001"/>
                <a:gd name="connsiteY0-12" fmla="*/ 0 h 617092"/>
                <a:gd name="connsiteX1-13" fmla="*/ 936001 w 936001"/>
                <a:gd name="connsiteY1-14" fmla="*/ 0 h 617092"/>
                <a:gd name="connsiteX2-15" fmla="*/ 935623 w 936001"/>
                <a:gd name="connsiteY2-16" fmla="*/ 463801 h 617092"/>
                <a:gd name="connsiteX3-17" fmla="*/ 936001 w 936001"/>
                <a:gd name="connsiteY3-18" fmla="*/ 617092 h 617092"/>
                <a:gd name="connsiteX4-19" fmla="*/ 715044 w 936001"/>
                <a:gd name="connsiteY4-20" fmla="*/ 616201 h 617092"/>
                <a:gd name="connsiteX5-21" fmla="*/ 0 w 936001"/>
                <a:gd name="connsiteY5-22" fmla="*/ 617092 h 617092"/>
                <a:gd name="connsiteX6" fmla="*/ 0 w 936001"/>
                <a:gd name="connsiteY6" fmla="*/ 0 h 617092"/>
                <a:gd name="connsiteX0-23" fmla="*/ 0 w 936001"/>
                <a:gd name="connsiteY0-24" fmla="*/ 0 h 617092"/>
                <a:gd name="connsiteX1-25" fmla="*/ 936001 w 936001"/>
                <a:gd name="connsiteY1-26" fmla="*/ 0 h 617092"/>
                <a:gd name="connsiteX2-27" fmla="*/ 935623 w 936001"/>
                <a:gd name="connsiteY2-28" fmla="*/ 463801 h 617092"/>
                <a:gd name="connsiteX3-29" fmla="*/ 819696 w 936001"/>
                <a:gd name="connsiteY3-30" fmla="*/ 548913 h 617092"/>
                <a:gd name="connsiteX4-31" fmla="*/ 715044 w 936001"/>
                <a:gd name="connsiteY4-32" fmla="*/ 616201 h 617092"/>
                <a:gd name="connsiteX5-33" fmla="*/ 0 w 936001"/>
                <a:gd name="connsiteY5-34" fmla="*/ 617092 h 617092"/>
                <a:gd name="connsiteX6-35" fmla="*/ 0 w 936001"/>
                <a:gd name="connsiteY6-36" fmla="*/ 0 h 617092"/>
                <a:gd name="connsiteX0-37" fmla="*/ 0 w 936001"/>
                <a:gd name="connsiteY0-38" fmla="*/ 0 h 617092"/>
                <a:gd name="connsiteX1-39" fmla="*/ 936001 w 936001"/>
                <a:gd name="connsiteY1-40" fmla="*/ 0 h 617092"/>
                <a:gd name="connsiteX2-41" fmla="*/ 935623 w 936001"/>
                <a:gd name="connsiteY2-42" fmla="*/ 463801 h 617092"/>
                <a:gd name="connsiteX3-43" fmla="*/ 726706 w 936001"/>
                <a:gd name="connsiteY3-44" fmla="*/ 614598 h 617092"/>
                <a:gd name="connsiteX4-45" fmla="*/ 715044 w 936001"/>
                <a:gd name="connsiteY4-46" fmla="*/ 616201 h 617092"/>
                <a:gd name="connsiteX5-47" fmla="*/ 0 w 936001"/>
                <a:gd name="connsiteY5-48" fmla="*/ 617092 h 617092"/>
                <a:gd name="connsiteX6-49" fmla="*/ 0 w 936001"/>
                <a:gd name="connsiteY6-50" fmla="*/ 0 h 6170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936001" h="617092">
                  <a:moveTo>
                    <a:pt x="0" y="0"/>
                  </a:moveTo>
                  <a:lnTo>
                    <a:pt x="936001" y="0"/>
                  </a:lnTo>
                  <a:lnTo>
                    <a:pt x="935623" y="463801"/>
                  </a:lnTo>
                  <a:lnTo>
                    <a:pt x="726706" y="614598"/>
                  </a:lnTo>
                  <a:lnTo>
                    <a:pt x="715044" y="616201"/>
                  </a:lnTo>
                  <a:lnTo>
                    <a:pt x="0" y="617092"/>
                  </a:lnTo>
                  <a:lnTo>
                    <a:pt x="0" y="0"/>
                  </a:lnTo>
                  <a:close/>
                </a:path>
              </a:pathLst>
            </a:custGeom>
            <a:solidFill>
              <a:srgbClr val="0066B3"/>
            </a:solidFill>
          </p:spPr>
          <p:txBody>
            <a:bodyPr wrap="square" rtlCol="0">
              <a:spAutoFit/>
            </a:bodyPr>
            <a:lstStyle/>
            <a:p>
              <a:pPr algn="ctr"/>
              <a:r>
                <a:rPr lang="zh-CN" altLang="en-US" sz="3500" dirty="0">
                  <a:solidFill>
                    <a:schemeClr val="bg1"/>
                  </a:solidFill>
                </a:rPr>
                <a:t>重点</a:t>
              </a:r>
              <a:r>
                <a:rPr lang="en-US" altLang="zh-CN" sz="3500" dirty="0">
                  <a:solidFill>
                    <a:schemeClr val="bg1"/>
                  </a:solidFill>
                </a:rPr>
                <a:t>  </a:t>
              </a:r>
              <a:endParaRPr lang="en-US" altLang="zh-CN" sz="3500" dirty="0">
                <a:solidFill>
                  <a:schemeClr val="bg1"/>
                </a:solidFill>
              </a:endParaRPr>
            </a:p>
          </p:txBody>
        </p:sp>
      </p:grpSp>
      <p:sp>
        <p:nvSpPr>
          <p:cNvPr id="9" name="文本框 8"/>
          <p:cNvSpPr txBox="1"/>
          <p:nvPr/>
        </p:nvSpPr>
        <p:spPr>
          <a:xfrm>
            <a:off x="2578735" y="1714500"/>
            <a:ext cx="5607050" cy="2676525"/>
          </a:xfrm>
          <a:prstGeom prst="rect">
            <a:avLst/>
          </a:prstGeom>
          <a:noFill/>
        </p:spPr>
        <p:txBody>
          <a:bodyPr wrap="square" rtlCol="0">
            <a:spAutoFit/>
          </a:bodyPr>
          <a:lstStyle/>
          <a:p>
            <a:pPr marL="514350" indent="-514350">
              <a:buFont typeface="+mj-lt"/>
              <a:buAutoNum type="arabicPeriod"/>
            </a:pPr>
            <a:r>
              <a:rPr lang="zh-CN" altLang="en-US" sz="2800" b="1" dirty="0">
                <a:latin typeface="宋体" panose="02010600030101010101" pitchFamily="2" charset="-122"/>
                <a:ea typeface="宋体" panose="02010600030101010101" pitchFamily="2" charset="-122"/>
                <a:cs typeface="+mn-ea"/>
                <a:sym typeface="+mn-lt"/>
              </a:rPr>
              <a:t>游戏、场景、精灵、组、容器等</a:t>
            </a:r>
            <a:r>
              <a:rPr lang="zh-CN" altLang="en-US" sz="2800" b="1" dirty="0">
                <a:latin typeface="宋体" panose="02010600030101010101" pitchFamily="2" charset="-122"/>
                <a:ea typeface="宋体" panose="02010600030101010101" pitchFamily="2" charset="-122"/>
                <a:cs typeface="+mn-ea"/>
                <a:sym typeface="+mn-lt"/>
              </a:rPr>
              <a:t>核心概念</a:t>
            </a:r>
            <a:r>
              <a:rPr lang="zh-CN" altLang="en-US" sz="2800" b="1" dirty="0">
                <a:latin typeface="宋体" panose="02010600030101010101" pitchFamily="2" charset="-122"/>
                <a:ea typeface="宋体" panose="02010600030101010101" pitchFamily="2" charset="-122"/>
                <a:cs typeface="+mn-ea"/>
                <a:sym typeface="+mn-lt"/>
              </a:rPr>
              <a:t>。</a:t>
            </a:r>
            <a:endParaRPr lang="en-US" altLang="zh-CN" sz="2800" b="1" dirty="0">
              <a:latin typeface="宋体" panose="02010600030101010101" pitchFamily="2" charset="-122"/>
              <a:ea typeface="宋体" panose="02010600030101010101" pitchFamily="2" charset="-122"/>
              <a:cs typeface="+mn-ea"/>
              <a:sym typeface="+mn-lt"/>
            </a:endParaRPr>
          </a:p>
          <a:p>
            <a:pPr marL="514350" indent="-514350">
              <a:buFont typeface="+mj-lt"/>
              <a:buAutoNum type="arabicPeriod"/>
            </a:pPr>
            <a:endParaRPr lang="en-US" altLang="zh-CN" sz="2800" dirty="0">
              <a:latin typeface="+mn-ea"/>
              <a:cs typeface="+mn-ea"/>
              <a:sym typeface="+mn-lt"/>
            </a:endParaRPr>
          </a:p>
          <a:p>
            <a:pPr marL="514350" indent="-514350">
              <a:buFont typeface="+mj-lt"/>
              <a:buAutoNum type="arabicPeriod"/>
            </a:pPr>
            <a:r>
              <a:rPr lang="zh-CN" altLang="en-US" sz="2800" b="1" dirty="0">
                <a:latin typeface="宋体" panose="02010600030101010101" pitchFamily="2" charset="-122"/>
                <a:ea typeface="宋体" panose="02010600030101010101" pitchFamily="2" charset="-122"/>
                <a:cs typeface="+mn-ea"/>
                <a:sym typeface="+mn-lt"/>
              </a:rPr>
              <a:t>场景切换、交互控制</a:t>
            </a:r>
            <a:r>
              <a:rPr lang="zh-CN" altLang="en-US" sz="2800" b="1" dirty="0">
                <a:latin typeface="宋体" panose="02010600030101010101" pitchFamily="2" charset="-122"/>
                <a:ea typeface="宋体" panose="02010600030101010101" pitchFamily="2" charset="-122"/>
                <a:cs typeface="+mn-ea"/>
                <a:sym typeface="+mn-lt"/>
              </a:rPr>
              <a:t>。</a:t>
            </a:r>
            <a:endParaRPr lang="en-US" altLang="zh-CN" sz="2800" b="1" dirty="0">
              <a:latin typeface="宋体" panose="02010600030101010101" pitchFamily="2" charset="-122"/>
              <a:ea typeface="宋体" panose="02010600030101010101" pitchFamily="2" charset="-122"/>
              <a:cs typeface="+mn-ea"/>
              <a:sym typeface="+mn-lt"/>
            </a:endParaRPr>
          </a:p>
          <a:p>
            <a:pPr marL="514350" indent="-514350">
              <a:buFont typeface="+mj-lt"/>
              <a:buAutoNum type="arabicPeriod"/>
            </a:pPr>
            <a:endParaRPr lang="en-US" altLang="zh-CN" sz="2800" b="1" dirty="0">
              <a:latin typeface="宋体" panose="02010600030101010101" pitchFamily="2" charset="-122"/>
              <a:ea typeface="宋体" panose="02010600030101010101" pitchFamily="2" charset="-122"/>
              <a:cs typeface="+mn-ea"/>
              <a:sym typeface="+mn-lt"/>
            </a:endParaRPr>
          </a:p>
          <a:p>
            <a:pPr marL="514350" indent="-514350">
              <a:buFont typeface="+mj-lt"/>
              <a:buAutoNum type="arabicPeriod"/>
            </a:pPr>
            <a:r>
              <a:rPr lang="zh-CN" altLang="en-US" sz="2800" b="1" dirty="0">
                <a:latin typeface="宋体" panose="02010600030101010101" pitchFamily="2" charset="-122"/>
                <a:ea typeface="宋体" panose="02010600030101010101" pitchFamily="2" charset="-122"/>
                <a:cs typeface="+mn-ea"/>
                <a:sym typeface="+mn-lt"/>
              </a:rPr>
              <a:t>碰撞检测处理</a:t>
            </a:r>
            <a:r>
              <a:rPr lang="zh-CN" altLang="en-US" sz="2800" b="1" dirty="0">
                <a:latin typeface="宋体" panose="02010600030101010101" pitchFamily="2" charset="-122"/>
                <a:ea typeface="宋体" panose="02010600030101010101" pitchFamily="2" charset="-122"/>
                <a:cs typeface="+mn-ea"/>
                <a:sym typeface="+mn-lt"/>
              </a:rPr>
              <a:t>。</a:t>
            </a:r>
            <a:endParaRPr lang="en-US" altLang="zh-CN" sz="2800" b="1" dirty="0">
              <a:latin typeface="宋体" panose="02010600030101010101" pitchFamily="2" charset="-122"/>
              <a:ea typeface="宋体" panose="02010600030101010101" pitchFamily="2" charset="-122"/>
              <a:cs typeface="+mn-ea"/>
              <a:sym typeface="+mn-lt"/>
            </a:endParaRPr>
          </a:p>
        </p:txBody>
      </p:sp>
      <p:pic>
        <p:nvPicPr>
          <p:cNvPr id="12" name="Picture 2" descr="C:\Users\Administrator\Desktop\mi.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57335" y="119640"/>
            <a:ext cx="2047632" cy="5187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2.5 </a:t>
            </a:r>
            <a:r>
              <a:rPr lang="zh-CN" altLang="en-US" dirty="0" smtClean="0">
                <a:sym typeface="+mn-ea"/>
              </a:rPr>
              <a:t>场景</a:t>
            </a:r>
            <a:r>
              <a:rPr lang="zh-CN" altLang="en-US" dirty="0" smtClean="0">
                <a:sym typeface="+mn-ea"/>
              </a:rPr>
              <a:t>插件</a:t>
            </a:r>
            <a:endParaRPr lang="zh-CN" altLang="en-US" dirty="0" smtClean="0">
              <a:sym typeface="+mn-ea"/>
            </a:endParaRPr>
          </a:p>
        </p:txBody>
      </p:sp>
      <p:sp>
        <p:nvSpPr>
          <p:cNvPr id="5" name="内容占位符 2"/>
          <p:cNvSpPr>
            <a:spLocks noGrp="1"/>
          </p:cNvSpPr>
          <p:nvPr>
            <p:ph idx="1"/>
          </p:nvPr>
        </p:nvSpPr>
        <p:spPr>
          <a:xfrm>
            <a:off x="135255" y="6251575"/>
            <a:ext cx="8873490" cy="581660"/>
          </a:xfrm>
        </p:spPr>
        <p:txBody>
          <a:bodyPr>
            <a:noAutofit/>
          </a:bodyPr>
          <a:p>
            <a:pPr>
              <a:defRPr/>
            </a:pPr>
            <a:r>
              <a:rPr lang="zh-CN" sz="1900" dirty="0">
                <a:effectLst/>
                <a:latin typeface="微软雅黑" panose="020B0503020204020204" charset="-122"/>
                <a:ea typeface="微软雅黑" panose="020B0503020204020204" charset="-122"/>
                <a:cs typeface="微软雅黑" panose="020B0503020204020204" charset="-122"/>
              </a:rPr>
              <a:t>https://rexrainbow.github.io/phaser3-rex-notes/docs/site/pluginsystem/</a:t>
            </a:r>
            <a:endParaRPr lang="zh-CN" sz="1900" dirty="0">
              <a:effectLst/>
              <a:latin typeface="微软雅黑" panose="020B0503020204020204" charset="-122"/>
              <a:ea typeface="微软雅黑" panose="020B0503020204020204" charset="-122"/>
              <a:cs typeface="微软雅黑" panose="020B0503020204020204" charset="-122"/>
            </a:endParaRPr>
          </a:p>
        </p:txBody>
      </p:sp>
      <p:sp>
        <p:nvSpPr>
          <p:cNvPr id="41986" name="单圆角矩形 2"/>
          <p:cNvSpPr/>
          <p:nvPr/>
        </p:nvSpPr>
        <p:spPr>
          <a:xfrm>
            <a:off x="217170" y="745490"/>
            <a:ext cx="8410575" cy="5366385"/>
          </a:xfrm>
          <a:custGeom>
            <a:avLst/>
            <a:gdLst>
              <a:gd name="txL" fmla="*/ 0 w 7715885"/>
              <a:gd name="txT" fmla="*/ 0 h 1192530"/>
              <a:gd name="txR" fmla="*/ 7715885 w 7715885"/>
              <a:gd name="txB" fmla="*/ 1192530 h 1192530"/>
            </a:gdLst>
            <a:ahLst/>
            <a:cxnLst>
              <a:cxn ang="16200000">
                <a:pos x="3857942" y="0"/>
              </a:cxn>
              <a:cxn ang="10800000">
                <a:pos x="0" y="596265"/>
              </a:cxn>
              <a:cxn ang="5400000">
                <a:pos x="3857942" y="1192530"/>
              </a:cxn>
              <a:cxn ang="0">
                <a:pos x="7715885" y="596265"/>
              </a:cxn>
            </a:cxnLst>
            <a:rect l="txL" t="txT" r="txR" b="txB"/>
            <a:pathLst>
              <a:path w="7715885" h="1192530">
                <a:moveTo>
                  <a:pt x="0" y="0"/>
                </a:moveTo>
                <a:lnTo>
                  <a:pt x="7517126" y="0"/>
                </a:lnTo>
                <a:cubicBezTo>
                  <a:pt x="7626897" y="0"/>
                  <a:pt x="7715884" y="88987"/>
                  <a:pt x="7715884" y="198758"/>
                </a:cubicBezTo>
                <a:lnTo>
                  <a:pt x="7715885" y="1192530"/>
                </a:lnTo>
                <a:lnTo>
                  <a:pt x="0" y="1192530"/>
                </a:lnTo>
                <a:close/>
              </a:path>
            </a:pathLst>
          </a:custGeom>
          <a:solidFill>
            <a:srgbClr val="FFFFCC"/>
          </a:solidFill>
          <a:ln w="9525">
            <a:noFill/>
          </a:ln>
        </p:spPr>
        <p:txBody>
          <a:bodyPr wrap="square" lIns="91440" tIns="45720" rIns="91440" bIns="45720" anchor="t"/>
          <a:p>
            <a:pPr>
              <a:lnSpc>
                <a:spcPct val="90000"/>
              </a:lnSpc>
            </a:pPr>
            <a:r>
              <a:rPr sz="2400">
                <a:latin typeface="Arial Black" panose="020B0A04020102020204" charset="0"/>
                <a:ea typeface="宋体" panose="02010600030101010101" pitchFamily="2" charset="-122"/>
              </a:rPr>
              <a:t>import pluginKlass from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var config =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plugins: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scene: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key: key,</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plugin: pluginKlass,</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mapping: sceneKey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 ...            //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var game = new Phaser.Game(config);</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var pluginInst = scene[sceneKey];</a:t>
            </a:r>
            <a:endParaRPr sz="2400">
              <a:latin typeface="Arial Black" panose="020B0A0402010202020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2.5 </a:t>
            </a:r>
            <a:r>
              <a:rPr lang="zh-CN" altLang="en-US" dirty="0" smtClean="0">
                <a:sym typeface="+mn-ea"/>
              </a:rPr>
              <a:t>插件示例</a:t>
            </a:r>
            <a:endParaRPr lang="zh-CN" altLang="en-US" dirty="0" smtClean="0">
              <a:sym typeface="+mn-ea"/>
            </a:endParaRPr>
          </a:p>
        </p:txBody>
      </p:sp>
      <p:sp>
        <p:nvSpPr>
          <p:cNvPr id="5" name="内容占位符 2"/>
          <p:cNvSpPr>
            <a:spLocks noGrp="1"/>
          </p:cNvSpPr>
          <p:nvPr>
            <p:ph idx="1"/>
          </p:nvPr>
        </p:nvSpPr>
        <p:spPr>
          <a:xfrm>
            <a:off x="135255" y="6251575"/>
            <a:ext cx="8873490" cy="581660"/>
          </a:xfrm>
        </p:spPr>
        <p:txBody>
          <a:bodyPr>
            <a:noAutofit/>
          </a:bodyPr>
          <a:p>
            <a:pPr>
              <a:defRPr/>
            </a:pPr>
            <a:r>
              <a:rPr lang="zh-CN" sz="1900" dirty="0">
                <a:effectLst/>
                <a:latin typeface="微软雅黑" panose="020B0503020204020204" charset="-122"/>
                <a:ea typeface="微软雅黑" panose="020B0503020204020204" charset="-122"/>
                <a:cs typeface="微软雅黑" panose="020B0503020204020204" charset="-122"/>
              </a:rPr>
              <a:t>https://codepen.io/rexrainbow/pen/BaQbPbO</a:t>
            </a:r>
            <a:endParaRPr lang="zh-CN" sz="1900" dirty="0">
              <a:effectLst/>
              <a:latin typeface="微软雅黑" panose="020B0503020204020204" charset="-122"/>
              <a:ea typeface="微软雅黑" panose="020B0503020204020204" charset="-122"/>
              <a:cs typeface="微软雅黑" panose="020B0503020204020204" charset="-122"/>
            </a:endParaRPr>
          </a:p>
        </p:txBody>
      </p:sp>
      <p:sp>
        <p:nvSpPr>
          <p:cNvPr id="41986" name="单圆角矩形 2"/>
          <p:cNvSpPr/>
          <p:nvPr/>
        </p:nvSpPr>
        <p:spPr>
          <a:xfrm>
            <a:off x="217170" y="745490"/>
            <a:ext cx="7145655" cy="5366385"/>
          </a:xfrm>
          <a:custGeom>
            <a:avLst/>
            <a:gdLst>
              <a:gd name="txL" fmla="*/ 0 w 7715885"/>
              <a:gd name="txT" fmla="*/ 0 h 1192530"/>
              <a:gd name="txR" fmla="*/ 7715885 w 7715885"/>
              <a:gd name="txB" fmla="*/ 1192530 h 1192530"/>
            </a:gdLst>
            <a:ahLst/>
            <a:cxnLst>
              <a:cxn ang="16200000">
                <a:pos x="3857942" y="0"/>
              </a:cxn>
              <a:cxn ang="10800000">
                <a:pos x="0" y="596265"/>
              </a:cxn>
              <a:cxn ang="5400000">
                <a:pos x="3857942" y="1192530"/>
              </a:cxn>
              <a:cxn ang="0">
                <a:pos x="7715885" y="596265"/>
              </a:cxn>
            </a:cxnLst>
            <a:rect l="txL" t="txT" r="txR" b="txB"/>
            <a:pathLst>
              <a:path w="7715885" h="1192530">
                <a:moveTo>
                  <a:pt x="0" y="0"/>
                </a:moveTo>
                <a:lnTo>
                  <a:pt x="7517126" y="0"/>
                </a:lnTo>
                <a:cubicBezTo>
                  <a:pt x="7626897" y="0"/>
                  <a:pt x="7715884" y="88987"/>
                  <a:pt x="7715884" y="198758"/>
                </a:cubicBezTo>
                <a:lnTo>
                  <a:pt x="7715885" y="1192530"/>
                </a:lnTo>
                <a:lnTo>
                  <a:pt x="0" y="1192530"/>
                </a:lnTo>
                <a:close/>
              </a:path>
            </a:pathLst>
          </a:custGeom>
          <a:solidFill>
            <a:srgbClr val="FFFFCC"/>
          </a:solidFill>
          <a:ln w="9525">
            <a:noFill/>
          </a:ln>
        </p:spPr>
        <p:txBody>
          <a:bodyPr wrap="square" lIns="91440" tIns="45720" rIns="91440" bIns="45720" anchor="t"/>
          <a:p>
            <a:pPr>
              <a:lnSpc>
                <a:spcPct val="90000"/>
              </a:lnSpc>
            </a:pPr>
            <a:r>
              <a:rPr sz="2400">
                <a:latin typeface="Arial Black" panose="020B0A04020102020204" charset="0"/>
                <a:ea typeface="宋体" panose="02010600030101010101" pitchFamily="2" charset="-122"/>
              </a:rPr>
              <a:t>preload()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this.load.plugin('rexcircularprogresscanvasplugin', 'https://raw.githubusercontent.com/rexrainbow/phaser3-rex-notes/master/dist/rexcircularprogresscanvasplugin.min.js', true);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a:t>
            </a:r>
            <a:endParaRPr sz="2400">
              <a:latin typeface="Arial Black" panose="020B0A04020102020204" charset="0"/>
              <a:ea typeface="宋体" panose="02010600030101010101" pitchFamily="2" charset="-122"/>
            </a:endParaRPr>
          </a:p>
          <a:p>
            <a:pPr>
              <a:lnSpc>
                <a:spcPct val="90000"/>
              </a:lnSpc>
            </a:pP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create() {</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var circularProgress = this.add.rexCircularProgressCanvas({</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x: 400, y: 300,</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radius: 50,</a:t>
            </a:r>
            <a:endParaRPr sz="2400">
              <a:latin typeface="Arial Black" panose="020B0A04020102020204" charset="0"/>
              <a:ea typeface="宋体" panose="02010600030101010101" pitchFamily="2" charset="-122"/>
            </a:endParaRPr>
          </a:p>
          <a:p>
            <a:pPr>
              <a:lnSpc>
                <a:spcPct val="90000"/>
              </a:lnSpc>
            </a:pPr>
            <a:r>
              <a:rPr lang="zh-CN" sz="2400">
                <a:latin typeface="Arial Black" panose="020B0A04020102020204" charset="0"/>
                <a:ea typeface="宋体" panose="02010600030101010101" pitchFamily="2" charset="-122"/>
              </a:rPr>
              <a:t>。。。</a:t>
            </a:r>
            <a:endParaRPr lang="zh-CN" sz="2400">
              <a:latin typeface="Arial Black" panose="020B0A04020102020204" charset="0"/>
              <a:ea typeface="宋体" panose="02010600030101010101" pitchFamily="2" charset="-122"/>
            </a:endParaRPr>
          </a:p>
          <a:p>
            <a:pPr>
              <a:lnSpc>
                <a:spcPct val="90000"/>
              </a:lnSpc>
            </a:pPr>
            <a:r>
              <a:rPr lang="en-US" altLang="zh-CN" sz="2400">
                <a:latin typeface="Arial Black" panose="020B0A04020102020204" charset="0"/>
                <a:ea typeface="宋体" panose="02010600030101010101" pitchFamily="2" charset="-122"/>
              </a:rPr>
              <a:t>}</a:t>
            </a:r>
            <a:endParaRPr lang="en-US" altLang="zh-CN" sz="2400">
              <a:latin typeface="Arial Black" panose="020B0A0402010202020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7662545" y="745490"/>
            <a:ext cx="1346200" cy="1301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2.6 </a:t>
            </a:r>
            <a:r>
              <a:rPr lang="zh-CN" altLang="en-US" dirty="0" smtClean="0">
                <a:sym typeface="+mn-ea"/>
              </a:rPr>
              <a:t>游戏对象</a:t>
            </a:r>
            <a:endParaRPr lang="zh-CN" altLang="en-US" dirty="0" smtClean="0">
              <a:sym typeface="+mn-ea"/>
            </a:endParaRPr>
          </a:p>
        </p:txBody>
      </p:sp>
      <p:sp>
        <p:nvSpPr>
          <p:cNvPr id="5" name="内容占位符 2"/>
          <p:cNvSpPr>
            <a:spLocks noGrp="1"/>
          </p:cNvSpPr>
          <p:nvPr>
            <p:ph idx="1"/>
          </p:nvPr>
        </p:nvSpPr>
        <p:spPr>
          <a:xfrm>
            <a:off x="135255" y="6251575"/>
            <a:ext cx="8873490" cy="581660"/>
          </a:xfrm>
        </p:spPr>
        <p:txBody>
          <a:bodyPr>
            <a:noAutofit/>
          </a:bodyPr>
          <a:p>
            <a:pPr>
              <a:defRPr/>
            </a:pPr>
            <a:r>
              <a:rPr lang="zh-CN" sz="1900" dirty="0">
                <a:effectLst/>
                <a:latin typeface="微软雅黑" panose="020B0503020204020204" charset="-122"/>
                <a:ea typeface="微软雅黑" panose="020B0503020204020204" charset="-122"/>
                <a:cs typeface="微软雅黑" panose="020B0503020204020204" charset="-122"/>
              </a:rPr>
              <a:t>https://rexrainbow.github.io/phaser3-rex-notes/docs/site/gameobject/</a:t>
            </a:r>
            <a:endParaRPr lang="zh-CN" sz="1900" dirty="0">
              <a:effectLst/>
              <a:latin typeface="微软雅黑" panose="020B0503020204020204" charset="-122"/>
              <a:ea typeface="微软雅黑" panose="020B0503020204020204" charset="-122"/>
              <a:cs typeface="微软雅黑" panose="020B0503020204020204" charset="-122"/>
            </a:endParaRPr>
          </a:p>
        </p:txBody>
      </p:sp>
      <p:sp>
        <p:nvSpPr>
          <p:cNvPr id="4" name="内容占位符 2"/>
          <p:cNvSpPr>
            <a:spLocks noGrp="1"/>
          </p:cNvSpPr>
          <p:nvPr/>
        </p:nvSpPr>
        <p:spPr>
          <a:xfrm>
            <a:off x="264795" y="827405"/>
            <a:ext cx="7886700" cy="6819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sz="2300" dirty="0">
                <a:effectLst/>
                <a:latin typeface="微软雅黑" panose="020B0503020204020204" charset="-122"/>
                <a:ea typeface="微软雅黑" panose="020B0503020204020204" charset="-122"/>
                <a:cs typeface="微软雅黑" panose="020B0503020204020204" charset="-122"/>
              </a:rPr>
              <a:t>所有游戏对象扩展的基类。</a:t>
            </a:r>
            <a:r>
              <a:rPr lang="zh-CN" sz="2300" dirty="0">
                <a:effectLst/>
                <a:latin typeface="微软雅黑" panose="020B0503020204020204" charset="-122"/>
                <a:ea typeface="微软雅黑" panose="020B0503020204020204" charset="-122"/>
                <a:cs typeface="微软雅黑" panose="020B0503020204020204" charset="-122"/>
              </a:rPr>
              <a:t>一般</a:t>
            </a:r>
            <a:r>
              <a:rPr sz="2300" dirty="0">
                <a:effectLst/>
                <a:latin typeface="微软雅黑" panose="020B0503020204020204" charset="-122"/>
                <a:ea typeface="微软雅黑" panose="020B0503020204020204" charset="-122"/>
                <a:cs typeface="微软雅黑" panose="020B0503020204020204" charset="-122"/>
              </a:rPr>
              <a:t>将它们用作您自己的自定义类的基础。 </a:t>
            </a:r>
            <a:endParaRPr sz="2300" dirty="0">
              <a:effectLst/>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1"/>
          <a:stretch>
            <a:fillRect/>
          </a:stretch>
        </p:blipFill>
        <p:spPr>
          <a:xfrm>
            <a:off x="745490" y="1540510"/>
            <a:ext cx="6974840" cy="47110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2.6 </a:t>
            </a:r>
            <a:r>
              <a:rPr lang="zh-CN" altLang="en-US" dirty="0" smtClean="0">
                <a:sym typeface="+mn-ea"/>
              </a:rPr>
              <a:t>游戏对象</a:t>
            </a:r>
            <a:endParaRPr lang="zh-CN" altLang="en-US" dirty="0" smtClean="0">
              <a:sym typeface="+mn-ea"/>
            </a:endParaRPr>
          </a:p>
        </p:txBody>
      </p:sp>
      <p:pic>
        <p:nvPicPr>
          <p:cNvPr id="7" name="图片 6"/>
          <p:cNvPicPr>
            <a:picLocks noChangeAspect="1"/>
          </p:cNvPicPr>
          <p:nvPr/>
        </p:nvPicPr>
        <p:blipFill>
          <a:blip r:embed="rId1"/>
          <a:stretch>
            <a:fillRect/>
          </a:stretch>
        </p:blipFill>
        <p:spPr>
          <a:xfrm>
            <a:off x="1619885" y="772160"/>
            <a:ext cx="5848350" cy="58254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2.6 </a:t>
            </a:r>
            <a:r>
              <a:rPr lang="zh-CN" altLang="en-US" dirty="0" smtClean="0">
                <a:sym typeface="+mn-ea"/>
              </a:rPr>
              <a:t>游戏对象</a:t>
            </a:r>
            <a:endParaRPr lang="zh-CN" altLang="en-US" dirty="0" smtClean="0">
              <a:sym typeface="+mn-ea"/>
            </a:endParaRPr>
          </a:p>
        </p:txBody>
      </p:sp>
      <p:sp>
        <p:nvSpPr>
          <p:cNvPr id="4" name="内容占位符 2"/>
          <p:cNvSpPr>
            <a:spLocks noGrp="1"/>
          </p:cNvSpPr>
          <p:nvPr/>
        </p:nvSpPr>
        <p:spPr>
          <a:xfrm>
            <a:off x="264795" y="827405"/>
            <a:ext cx="7886700" cy="6819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2300" dirty="0">
                <a:effectLst/>
                <a:latin typeface="微软雅黑" panose="020B0503020204020204" charset="-122"/>
                <a:ea typeface="微软雅黑" panose="020B0503020204020204" charset="-122"/>
                <a:cs typeface="微软雅黑" panose="020B0503020204020204" charset="-122"/>
              </a:rPr>
              <a:t>翻转设置</a:t>
            </a:r>
            <a:endParaRPr lang="zh-CN" altLang="en-US" sz="2300" dirty="0">
              <a:effectLst/>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112395" y="1349375"/>
            <a:ext cx="8919210" cy="52406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2.6 </a:t>
            </a:r>
            <a:r>
              <a:rPr lang="zh-CN" altLang="en-US" dirty="0" smtClean="0">
                <a:sym typeface="+mn-ea"/>
              </a:rPr>
              <a:t>游戏对象</a:t>
            </a:r>
            <a:endParaRPr lang="zh-CN" altLang="en-US" dirty="0" smtClean="0">
              <a:sym typeface="+mn-ea"/>
            </a:endParaRPr>
          </a:p>
        </p:txBody>
      </p:sp>
      <p:sp>
        <p:nvSpPr>
          <p:cNvPr id="4" name="内容占位符 2"/>
          <p:cNvSpPr>
            <a:spLocks noGrp="1"/>
          </p:cNvSpPr>
          <p:nvPr/>
        </p:nvSpPr>
        <p:spPr>
          <a:xfrm>
            <a:off x="264795" y="827405"/>
            <a:ext cx="7886700" cy="6819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2300" dirty="0">
                <a:effectLst/>
                <a:latin typeface="微软雅黑" panose="020B0503020204020204" charset="-122"/>
                <a:ea typeface="微软雅黑" panose="020B0503020204020204" charset="-122"/>
                <a:cs typeface="微软雅黑" panose="020B0503020204020204" charset="-122"/>
              </a:rPr>
              <a:t>具有较高深度值的游戏对象将始终呈现在具有较低深度值的游戏对象之前。 </a:t>
            </a:r>
            <a:endParaRPr lang="zh-CN" altLang="en-US" sz="2300" dirty="0">
              <a:effectLst/>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2042160" y="1509395"/>
            <a:ext cx="4509135" cy="52482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2.6 </a:t>
            </a:r>
            <a:r>
              <a:rPr lang="zh-CN" altLang="en-US" dirty="0" smtClean="0">
                <a:sym typeface="+mn-ea"/>
              </a:rPr>
              <a:t>游戏对象</a:t>
            </a:r>
            <a:endParaRPr lang="zh-CN" altLang="en-US" dirty="0" smtClean="0">
              <a:sym typeface="+mn-ea"/>
            </a:endParaRPr>
          </a:p>
        </p:txBody>
      </p:sp>
      <p:sp>
        <p:nvSpPr>
          <p:cNvPr id="4" name="内容占位符 2"/>
          <p:cNvSpPr>
            <a:spLocks noGrp="1"/>
          </p:cNvSpPr>
          <p:nvPr/>
        </p:nvSpPr>
        <p:spPr>
          <a:xfrm>
            <a:off x="264795" y="827405"/>
            <a:ext cx="7886700" cy="6819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2300" dirty="0">
                <a:effectLst/>
                <a:latin typeface="微软雅黑" panose="020B0503020204020204" charset="-122"/>
                <a:ea typeface="微软雅黑" panose="020B0503020204020204" charset="-122"/>
                <a:cs typeface="微软雅黑" panose="020B0503020204020204" charset="-122"/>
              </a:rPr>
              <a:t>原点</a:t>
            </a:r>
            <a:r>
              <a:rPr lang="en-US" altLang="zh-CN" sz="2300" dirty="0">
                <a:effectLst/>
                <a:latin typeface="微软雅黑" panose="020B0503020204020204" charset="-122"/>
                <a:ea typeface="微软雅黑" panose="020B0503020204020204" charset="-122"/>
                <a:cs typeface="微软雅黑" panose="020B0503020204020204" charset="-122"/>
              </a:rPr>
              <a:t>(</a:t>
            </a:r>
            <a:r>
              <a:rPr lang="zh-CN" altLang="en-US" sz="2300" dirty="0">
                <a:effectLst/>
                <a:latin typeface="微软雅黑" panose="020B0503020204020204" charset="-122"/>
                <a:ea typeface="微软雅黑" panose="020B0503020204020204" charset="-122"/>
                <a:cs typeface="微软雅黑" panose="020B0503020204020204" charset="-122"/>
              </a:rPr>
              <a:t>支点</a:t>
            </a:r>
            <a:r>
              <a:rPr lang="en-US" altLang="zh-CN" sz="2300" dirty="0">
                <a:effectLst/>
                <a:latin typeface="微软雅黑" panose="020B0503020204020204" charset="-122"/>
                <a:ea typeface="微软雅黑" panose="020B0503020204020204" charset="-122"/>
                <a:cs typeface="微软雅黑" panose="020B0503020204020204" charset="-122"/>
              </a:rPr>
              <a:t>)</a:t>
            </a:r>
            <a:r>
              <a:rPr lang="zh-CN" altLang="en-US" sz="2300" dirty="0">
                <a:effectLst/>
                <a:latin typeface="微软雅黑" panose="020B0503020204020204" charset="-122"/>
                <a:ea typeface="微软雅黑" panose="020B0503020204020204" charset="-122"/>
                <a:cs typeface="微软雅黑" panose="020B0503020204020204" charset="-122"/>
              </a:rPr>
              <a:t>。 </a:t>
            </a:r>
            <a:endParaRPr lang="zh-CN" altLang="en-US" sz="2300" dirty="0">
              <a:effectLst/>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3009265" y="713105"/>
            <a:ext cx="4062730" cy="59620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2.6 </a:t>
            </a:r>
            <a:r>
              <a:rPr lang="zh-CN" altLang="en-US" dirty="0" smtClean="0">
                <a:sym typeface="+mn-ea"/>
              </a:rPr>
              <a:t>游戏对象</a:t>
            </a:r>
            <a:endParaRPr lang="zh-CN" altLang="en-US" dirty="0" smtClean="0">
              <a:sym typeface="+mn-ea"/>
            </a:endParaRPr>
          </a:p>
        </p:txBody>
      </p:sp>
      <p:sp>
        <p:nvSpPr>
          <p:cNvPr id="4" name="内容占位符 2"/>
          <p:cNvSpPr>
            <a:spLocks noGrp="1"/>
          </p:cNvSpPr>
          <p:nvPr/>
        </p:nvSpPr>
        <p:spPr>
          <a:xfrm>
            <a:off x="264795" y="827405"/>
            <a:ext cx="7886700" cy="6819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2300" dirty="0">
                <a:effectLst/>
                <a:latin typeface="微软雅黑" panose="020B0503020204020204" charset="-122"/>
                <a:ea typeface="微软雅黑" panose="020B0503020204020204" charset="-122"/>
                <a:cs typeface="微软雅黑" panose="020B0503020204020204" charset="-122"/>
              </a:rPr>
              <a:t>附加</a:t>
            </a:r>
            <a:r>
              <a:rPr lang="zh-CN" altLang="en-US" sz="2300" dirty="0">
                <a:effectLst/>
                <a:latin typeface="微软雅黑" panose="020B0503020204020204" charset="-122"/>
                <a:ea typeface="微软雅黑" panose="020B0503020204020204" charset="-122"/>
                <a:cs typeface="微软雅黑" panose="020B0503020204020204" charset="-122"/>
              </a:rPr>
              <a:t>数据</a:t>
            </a:r>
            <a:r>
              <a:rPr lang="zh-CN" altLang="en-US" sz="2300" dirty="0">
                <a:effectLst/>
                <a:latin typeface="微软雅黑" panose="020B0503020204020204" charset="-122"/>
                <a:ea typeface="微软雅黑" panose="020B0503020204020204" charset="-122"/>
                <a:cs typeface="微软雅黑" panose="020B0503020204020204" charset="-122"/>
              </a:rPr>
              <a:t>。 </a:t>
            </a:r>
            <a:endParaRPr lang="zh-CN" altLang="en-US" sz="2300" dirty="0">
              <a:effectLst/>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113665" y="1376045"/>
            <a:ext cx="8717915" cy="4106545"/>
          </a:xfrm>
          <a:prstGeom prst="rect">
            <a:avLst/>
          </a:prstGeom>
        </p:spPr>
      </p:pic>
      <p:pic>
        <p:nvPicPr>
          <p:cNvPr id="6" name="图片 5"/>
          <p:cNvPicPr>
            <a:picLocks noChangeAspect="1"/>
          </p:cNvPicPr>
          <p:nvPr/>
        </p:nvPicPr>
        <p:blipFill>
          <a:blip r:embed="rId2"/>
          <a:stretch>
            <a:fillRect/>
          </a:stretch>
        </p:blipFill>
        <p:spPr>
          <a:xfrm>
            <a:off x="759460" y="2280285"/>
            <a:ext cx="8319770" cy="42557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2.6 </a:t>
            </a:r>
            <a:r>
              <a:rPr lang="zh-CN" altLang="en-US" dirty="0" smtClean="0">
                <a:sym typeface="+mn-ea"/>
              </a:rPr>
              <a:t>游戏对象</a:t>
            </a:r>
            <a:endParaRPr lang="zh-CN" altLang="en-US" dirty="0" smtClean="0">
              <a:sym typeface="+mn-ea"/>
            </a:endParaRPr>
          </a:p>
        </p:txBody>
      </p:sp>
      <p:sp>
        <p:nvSpPr>
          <p:cNvPr id="4" name="内容占位符 2"/>
          <p:cNvSpPr>
            <a:spLocks noGrp="1"/>
          </p:cNvSpPr>
          <p:nvPr/>
        </p:nvSpPr>
        <p:spPr>
          <a:xfrm>
            <a:off x="264795" y="827405"/>
            <a:ext cx="7886700" cy="6819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2300" dirty="0">
                <a:effectLst/>
                <a:latin typeface="微软雅黑" panose="020B0503020204020204" charset="-122"/>
                <a:ea typeface="微软雅黑" panose="020B0503020204020204" charset="-122"/>
                <a:cs typeface="微软雅黑" panose="020B0503020204020204" charset="-122"/>
              </a:rPr>
              <a:t>派生自定义游戏对象</a:t>
            </a:r>
            <a:r>
              <a:rPr lang="zh-CN" altLang="en-US" sz="2300" dirty="0">
                <a:effectLst/>
                <a:latin typeface="微软雅黑" panose="020B0503020204020204" charset="-122"/>
                <a:ea typeface="微软雅黑" panose="020B0503020204020204" charset="-122"/>
                <a:cs typeface="微软雅黑" panose="020B0503020204020204" charset="-122"/>
              </a:rPr>
              <a:t>。 </a:t>
            </a:r>
            <a:endParaRPr lang="zh-CN" altLang="en-US" sz="2300" dirty="0">
              <a:effectLst/>
              <a:latin typeface="微软雅黑" panose="020B0503020204020204" charset="-122"/>
              <a:ea typeface="微软雅黑" panose="020B0503020204020204" charset="-122"/>
              <a:cs typeface="微软雅黑" panose="020B0503020204020204" charset="-122"/>
            </a:endParaRPr>
          </a:p>
        </p:txBody>
      </p:sp>
      <p:sp>
        <p:nvSpPr>
          <p:cNvPr id="41986" name="单圆角矩形 2"/>
          <p:cNvSpPr/>
          <p:nvPr/>
        </p:nvSpPr>
        <p:spPr>
          <a:xfrm>
            <a:off x="137160" y="1214120"/>
            <a:ext cx="8745220" cy="5466715"/>
          </a:xfrm>
          <a:custGeom>
            <a:avLst/>
            <a:gdLst>
              <a:gd name="txL" fmla="*/ 0 w 7715885"/>
              <a:gd name="txT" fmla="*/ 0 h 1192530"/>
              <a:gd name="txR" fmla="*/ 7715885 w 7715885"/>
              <a:gd name="txB" fmla="*/ 1192530 h 1192530"/>
            </a:gdLst>
            <a:ahLst/>
            <a:cxnLst>
              <a:cxn ang="16200000">
                <a:pos x="3857942" y="0"/>
              </a:cxn>
              <a:cxn ang="10800000">
                <a:pos x="0" y="596265"/>
              </a:cxn>
              <a:cxn ang="5400000">
                <a:pos x="3857942" y="1192530"/>
              </a:cxn>
              <a:cxn ang="0">
                <a:pos x="7715885" y="596265"/>
              </a:cxn>
            </a:cxnLst>
            <a:rect l="txL" t="txT" r="txR" b="txB"/>
            <a:pathLst>
              <a:path w="7715885" h="1192530">
                <a:moveTo>
                  <a:pt x="0" y="0"/>
                </a:moveTo>
                <a:lnTo>
                  <a:pt x="7517126" y="0"/>
                </a:lnTo>
                <a:cubicBezTo>
                  <a:pt x="7626897" y="0"/>
                  <a:pt x="7715884" y="88987"/>
                  <a:pt x="7715884" y="198758"/>
                </a:cubicBezTo>
                <a:lnTo>
                  <a:pt x="7715885" y="1192530"/>
                </a:lnTo>
                <a:lnTo>
                  <a:pt x="0" y="1192530"/>
                </a:lnTo>
                <a:close/>
              </a:path>
            </a:pathLst>
          </a:custGeom>
          <a:solidFill>
            <a:srgbClr val="FFFFCC"/>
          </a:solidFill>
          <a:ln w="9525">
            <a:noFill/>
          </a:ln>
        </p:spPr>
        <p:txBody>
          <a:bodyPr wrap="square" lIns="91440" tIns="45720" rIns="91440" bIns="45720" anchor="t"/>
          <a:p>
            <a:pPr>
              <a:lnSpc>
                <a:spcPct val="90000"/>
              </a:lnSpc>
            </a:pPr>
            <a:r>
              <a:rPr sz="2000">
                <a:latin typeface="Arial Black" panose="020B0A04020102020204" charset="0"/>
                <a:ea typeface="宋体" panose="02010600030101010101" pitchFamily="2" charset="-122"/>
              </a:rPr>
              <a:t>class MyClass extends BaseClass {</a:t>
            </a:r>
            <a:endParaRPr sz="2000">
              <a:latin typeface="Arial Black" panose="020B0A04020102020204" charset="0"/>
              <a:ea typeface="宋体" panose="02010600030101010101" pitchFamily="2" charset="-122"/>
            </a:endParaRPr>
          </a:p>
          <a:p>
            <a:pPr>
              <a:lnSpc>
                <a:spcPct val="90000"/>
              </a:lnSpc>
            </a:pPr>
            <a:r>
              <a:rPr sz="2000">
                <a:latin typeface="Arial Black" panose="020B0A04020102020204" charset="0"/>
                <a:ea typeface="宋体" panose="02010600030101010101" pitchFamily="2" charset="-122"/>
              </a:rPr>
              <a:t>    constructor(scene, x, y) {</a:t>
            </a:r>
            <a:endParaRPr sz="2000">
              <a:latin typeface="Arial Black" panose="020B0A04020102020204" charset="0"/>
              <a:ea typeface="宋体" panose="02010600030101010101" pitchFamily="2" charset="-122"/>
            </a:endParaRPr>
          </a:p>
          <a:p>
            <a:pPr>
              <a:lnSpc>
                <a:spcPct val="90000"/>
              </a:lnSpc>
            </a:pPr>
            <a:r>
              <a:rPr sz="2000">
                <a:latin typeface="Arial Black" panose="020B0A04020102020204" charset="0"/>
                <a:ea typeface="宋体" panose="02010600030101010101" pitchFamily="2" charset="-122"/>
              </a:rPr>
              <a:t>        super(scene, x, y);</a:t>
            </a:r>
            <a:endParaRPr sz="2000">
              <a:latin typeface="Arial Black" panose="020B0A04020102020204" charset="0"/>
              <a:ea typeface="宋体" panose="02010600030101010101" pitchFamily="2" charset="-122"/>
            </a:endParaRPr>
          </a:p>
          <a:p>
            <a:pPr>
              <a:lnSpc>
                <a:spcPct val="90000"/>
              </a:lnSpc>
            </a:pPr>
            <a:r>
              <a:rPr sz="2000">
                <a:latin typeface="Arial Black" panose="020B0A04020102020204" charset="0"/>
                <a:ea typeface="宋体" panose="02010600030101010101" pitchFamily="2" charset="-122"/>
              </a:rPr>
              <a:t>        // ...</a:t>
            </a:r>
            <a:endParaRPr sz="2000">
              <a:latin typeface="Arial Black" panose="020B0A04020102020204" charset="0"/>
              <a:ea typeface="宋体" panose="02010600030101010101" pitchFamily="2" charset="-122"/>
            </a:endParaRPr>
          </a:p>
          <a:p>
            <a:pPr>
              <a:lnSpc>
                <a:spcPct val="90000"/>
              </a:lnSpc>
            </a:pPr>
            <a:r>
              <a:rPr sz="2000">
                <a:latin typeface="Arial Black" panose="020B0A04020102020204" charset="0"/>
                <a:ea typeface="宋体" panose="02010600030101010101" pitchFamily="2" charset="-122"/>
              </a:rPr>
              <a:t>        scene.add.existing(this);</a:t>
            </a:r>
            <a:endParaRPr sz="2000">
              <a:latin typeface="Arial Black" panose="020B0A04020102020204" charset="0"/>
              <a:ea typeface="宋体" panose="02010600030101010101" pitchFamily="2" charset="-122"/>
            </a:endParaRPr>
          </a:p>
          <a:p>
            <a:pPr>
              <a:lnSpc>
                <a:spcPct val="90000"/>
              </a:lnSpc>
            </a:pPr>
            <a:r>
              <a:rPr sz="2000">
                <a:latin typeface="Arial Black" panose="020B0A04020102020204" charset="0"/>
                <a:ea typeface="宋体" panose="02010600030101010101" pitchFamily="2" charset="-122"/>
              </a:rPr>
              <a:t>    }</a:t>
            </a:r>
            <a:endParaRPr sz="2000">
              <a:latin typeface="Arial Black" panose="020B0A04020102020204" charset="0"/>
              <a:ea typeface="宋体" panose="02010600030101010101" pitchFamily="2" charset="-122"/>
            </a:endParaRPr>
          </a:p>
          <a:p>
            <a:pPr>
              <a:lnSpc>
                <a:spcPct val="90000"/>
              </a:lnSpc>
            </a:pPr>
            <a:r>
              <a:rPr sz="2000">
                <a:latin typeface="Arial Black" panose="020B0A04020102020204" charset="0"/>
                <a:ea typeface="宋体" panose="02010600030101010101" pitchFamily="2" charset="-122"/>
              </a:rPr>
              <a:t>    // preUpdate(time, delta) {</a:t>
            </a:r>
            <a:endParaRPr sz="2000">
              <a:latin typeface="Arial Black" panose="020B0A04020102020204" charset="0"/>
              <a:ea typeface="宋体" panose="02010600030101010101" pitchFamily="2" charset="-122"/>
            </a:endParaRPr>
          </a:p>
          <a:p>
            <a:pPr>
              <a:lnSpc>
                <a:spcPct val="90000"/>
              </a:lnSpc>
            </a:pPr>
            <a:r>
              <a:rPr sz="2000">
                <a:latin typeface="Arial Black" panose="020B0A04020102020204" charset="0"/>
                <a:ea typeface="宋体" panose="02010600030101010101" pitchFamily="2" charset="-122"/>
              </a:rPr>
              <a:t>    //     if (super.preUpdate) {</a:t>
            </a:r>
            <a:endParaRPr sz="2000">
              <a:latin typeface="Arial Black" panose="020B0A04020102020204" charset="0"/>
              <a:ea typeface="宋体" panose="02010600030101010101" pitchFamily="2" charset="-122"/>
            </a:endParaRPr>
          </a:p>
          <a:p>
            <a:pPr>
              <a:lnSpc>
                <a:spcPct val="90000"/>
              </a:lnSpc>
            </a:pPr>
            <a:r>
              <a:rPr sz="2000">
                <a:latin typeface="Arial Black" panose="020B0A04020102020204" charset="0"/>
                <a:ea typeface="宋体" panose="02010600030101010101" pitchFamily="2" charset="-122"/>
              </a:rPr>
              <a:t>    //         super.preUpdate(time, delta);</a:t>
            </a:r>
            <a:endParaRPr sz="2000">
              <a:latin typeface="Arial Black" panose="020B0A04020102020204" charset="0"/>
              <a:ea typeface="宋体" panose="02010600030101010101" pitchFamily="2" charset="-122"/>
            </a:endParaRPr>
          </a:p>
          <a:p>
            <a:pPr>
              <a:lnSpc>
                <a:spcPct val="90000"/>
              </a:lnSpc>
            </a:pPr>
            <a:r>
              <a:rPr sz="2000">
                <a:latin typeface="Arial Black" panose="020B0A04020102020204" charset="0"/>
                <a:ea typeface="宋体" panose="02010600030101010101" pitchFamily="2" charset="-122"/>
              </a:rPr>
              <a:t>    //     }</a:t>
            </a:r>
            <a:endParaRPr sz="2000">
              <a:latin typeface="Arial Black" panose="020B0A04020102020204" charset="0"/>
              <a:ea typeface="宋体" panose="02010600030101010101" pitchFamily="2" charset="-122"/>
            </a:endParaRPr>
          </a:p>
          <a:p>
            <a:pPr>
              <a:lnSpc>
                <a:spcPct val="90000"/>
              </a:lnSpc>
            </a:pPr>
            <a:r>
              <a:rPr sz="2000">
                <a:latin typeface="Arial Black" panose="020B0A04020102020204" charset="0"/>
                <a:ea typeface="宋体" panose="02010600030101010101" pitchFamily="2" charset="-122"/>
              </a:rPr>
              <a:t>    // }</a:t>
            </a:r>
            <a:endParaRPr sz="2000">
              <a:latin typeface="Arial Black" panose="020B0A04020102020204" charset="0"/>
              <a:ea typeface="宋体" panose="02010600030101010101" pitchFamily="2" charset="-122"/>
            </a:endParaRPr>
          </a:p>
          <a:p>
            <a:pPr>
              <a:lnSpc>
                <a:spcPct val="90000"/>
              </a:lnSpc>
            </a:pPr>
            <a:endParaRPr sz="2000">
              <a:latin typeface="Arial Black" panose="020B0A04020102020204" charset="0"/>
              <a:ea typeface="宋体" panose="02010600030101010101" pitchFamily="2" charset="-122"/>
            </a:endParaRPr>
          </a:p>
          <a:p>
            <a:pPr>
              <a:lnSpc>
                <a:spcPct val="90000"/>
              </a:lnSpc>
            </a:pPr>
            <a:r>
              <a:rPr sz="2000">
                <a:latin typeface="Arial Black" panose="020B0A04020102020204" charset="0"/>
                <a:ea typeface="宋体" panose="02010600030101010101" pitchFamily="2" charset="-122"/>
              </a:rPr>
              <a:t>    // destroy(fromScene) {</a:t>
            </a:r>
            <a:endParaRPr sz="2000">
              <a:latin typeface="Arial Black" panose="020B0A04020102020204" charset="0"/>
              <a:ea typeface="宋体" panose="02010600030101010101" pitchFamily="2" charset="-122"/>
            </a:endParaRPr>
          </a:p>
          <a:p>
            <a:pPr>
              <a:lnSpc>
                <a:spcPct val="90000"/>
              </a:lnSpc>
            </a:pPr>
            <a:r>
              <a:rPr sz="2000">
                <a:latin typeface="Arial Black" panose="020B0A04020102020204" charset="0"/>
                <a:ea typeface="宋体" panose="02010600030101010101" pitchFamily="2" charset="-122"/>
              </a:rPr>
              <a:t>    //     //  This Game Object has already been destroyed</a:t>
            </a:r>
            <a:endParaRPr sz="2000">
              <a:latin typeface="Arial Black" panose="020B0A04020102020204" charset="0"/>
              <a:ea typeface="宋体" panose="02010600030101010101" pitchFamily="2" charset="-122"/>
            </a:endParaRPr>
          </a:p>
          <a:p>
            <a:pPr>
              <a:lnSpc>
                <a:spcPct val="90000"/>
              </a:lnSpc>
            </a:pPr>
            <a:r>
              <a:rPr sz="2000">
                <a:latin typeface="Arial Black" panose="020B0A04020102020204" charset="0"/>
                <a:ea typeface="宋体" panose="02010600030101010101" pitchFamily="2" charset="-122"/>
              </a:rPr>
              <a:t>    //     if (!this.scene) {</a:t>
            </a:r>
            <a:endParaRPr sz="2000">
              <a:latin typeface="Arial Black" panose="020B0A04020102020204" charset="0"/>
              <a:ea typeface="宋体" panose="02010600030101010101" pitchFamily="2" charset="-122"/>
            </a:endParaRPr>
          </a:p>
          <a:p>
            <a:pPr>
              <a:lnSpc>
                <a:spcPct val="90000"/>
              </a:lnSpc>
            </a:pPr>
            <a:r>
              <a:rPr sz="2000">
                <a:latin typeface="Arial Black" panose="020B0A04020102020204" charset="0"/>
                <a:ea typeface="宋体" panose="02010600030101010101" pitchFamily="2" charset="-122"/>
              </a:rPr>
              <a:t>    //         return;</a:t>
            </a:r>
            <a:endParaRPr sz="2000">
              <a:latin typeface="Arial Black" panose="020B0A04020102020204" charset="0"/>
              <a:ea typeface="宋体" panose="02010600030101010101" pitchFamily="2" charset="-122"/>
            </a:endParaRPr>
          </a:p>
          <a:p>
            <a:pPr>
              <a:lnSpc>
                <a:spcPct val="90000"/>
              </a:lnSpc>
            </a:pPr>
            <a:r>
              <a:rPr sz="2000">
                <a:latin typeface="Arial Black" panose="020B0A04020102020204" charset="0"/>
                <a:ea typeface="宋体" panose="02010600030101010101" pitchFamily="2" charset="-122"/>
              </a:rPr>
              <a:t>    //     }</a:t>
            </a:r>
            <a:endParaRPr sz="2000">
              <a:latin typeface="Arial Black" panose="020B0A04020102020204" charset="0"/>
              <a:ea typeface="宋体" panose="02010600030101010101" pitchFamily="2" charset="-122"/>
            </a:endParaRPr>
          </a:p>
          <a:p>
            <a:pPr>
              <a:lnSpc>
                <a:spcPct val="90000"/>
              </a:lnSpc>
            </a:pPr>
            <a:r>
              <a:rPr sz="2000">
                <a:latin typeface="Arial Black" panose="020B0A04020102020204" charset="0"/>
                <a:ea typeface="宋体" panose="02010600030101010101" pitchFamily="2" charset="-122"/>
              </a:rPr>
              <a:t>    //     super.destroy(fromScene);</a:t>
            </a:r>
            <a:endParaRPr sz="2000">
              <a:latin typeface="Arial Black" panose="020B0A04020102020204" charset="0"/>
              <a:ea typeface="宋体" panose="02010600030101010101" pitchFamily="2" charset="-122"/>
            </a:endParaRPr>
          </a:p>
          <a:p>
            <a:pPr>
              <a:lnSpc>
                <a:spcPct val="90000"/>
              </a:lnSpc>
            </a:pPr>
            <a:r>
              <a:rPr sz="2000">
                <a:latin typeface="Arial Black" panose="020B0A04020102020204" charset="0"/>
                <a:ea typeface="宋体" panose="02010600030101010101" pitchFamily="2" charset="-122"/>
              </a:rPr>
              <a:t>    // }</a:t>
            </a:r>
            <a:endParaRPr sz="2000">
              <a:latin typeface="Arial Black" panose="020B0A04020102020204" charset="0"/>
              <a:ea typeface="宋体" panose="02010600030101010101" pitchFamily="2" charset="-122"/>
            </a:endParaRPr>
          </a:p>
          <a:p>
            <a:pPr>
              <a:lnSpc>
                <a:spcPct val="90000"/>
              </a:lnSpc>
            </a:pPr>
            <a:r>
              <a:rPr sz="2000">
                <a:latin typeface="Arial Black" panose="020B0A04020102020204" charset="0"/>
                <a:ea typeface="宋体" panose="02010600030101010101" pitchFamily="2" charset="-122"/>
              </a:rPr>
              <a:t>}</a:t>
            </a:r>
            <a:endParaRPr sz="2000">
              <a:latin typeface="Arial Black" panose="020B0A0402010202020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41605"/>
            <a:ext cx="5967730" cy="571500"/>
          </a:xfrm>
        </p:spPr>
        <p:txBody>
          <a:bodyPr/>
          <a:lstStyle/>
          <a:p>
            <a:r>
              <a:rPr lang="en-US" altLang="zh-CN" dirty="0" smtClean="0">
                <a:sym typeface="+mn-ea"/>
              </a:rPr>
              <a:t>2.6.1 </a:t>
            </a:r>
            <a:r>
              <a:rPr lang="zh-CN" altLang="en-US" dirty="0" smtClean="0">
                <a:sym typeface="+mn-ea"/>
              </a:rPr>
              <a:t>游戏对象</a:t>
            </a:r>
            <a:r>
              <a:rPr lang="en-US" altLang="zh-CN" dirty="0" smtClean="0">
                <a:sym typeface="+mn-ea"/>
              </a:rPr>
              <a:t>--</a:t>
            </a:r>
            <a:r>
              <a:rPr lang="zh-CN" altLang="en-US" dirty="0" smtClean="0">
                <a:sym typeface="+mn-ea"/>
              </a:rPr>
              <a:t>精灵</a:t>
            </a:r>
            <a:r>
              <a:rPr lang="en-US" altLang="zh-CN" dirty="0" smtClean="0">
                <a:sym typeface="+mn-ea"/>
              </a:rPr>
              <a:t>(</a:t>
            </a:r>
            <a:r>
              <a:rPr lang="zh-CN" dirty="0">
                <a:effectLst/>
                <a:latin typeface="微软雅黑" panose="020B0503020204020204" charset="-122"/>
                <a:ea typeface="微软雅黑" panose="020B0503020204020204" charset="-122"/>
                <a:cs typeface="微软雅黑" panose="020B0503020204020204" charset="-122"/>
                <a:sym typeface="+mn-ea"/>
              </a:rPr>
              <a:t>Sprite</a:t>
            </a:r>
            <a:r>
              <a:rPr lang="en-US" altLang="zh-CN" dirty="0">
                <a:effectLst/>
                <a:latin typeface="微软雅黑" panose="020B0503020204020204" charset="-122"/>
                <a:ea typeface="微软雅黑" panose="020B0503020204020204" charset="-122"/>
                <a:cs typeface="微软雅黑" panose="020B0503020204020204" charset="-122"/>
                <a:sym typeface="+mn-ea"/>
              </a:rPr>
              <a:t>)</a:t>
            </a:r>
            <a:endParaRPr lang="en-US" altLang="zh-CN" dirty="0" smtClean="0">
              <a:effectLst/>
              <a:latin typeface="微软雅黑" panose="020B0503020204020204" charset="-122"/>
              <a:ea typeface="微软雅黑" panose="020B0503020204020204" charset="-122"/>
              <a:cs typeface="微软雅黑" panose="020B0503020204020204" charset="-122"/>
              <a:sym typeface="+mn-ea"/>
            </a:endParaRPr>
          </a:p>
        </p:txBody>
      </p:sp>
      <p:sp>
        <p:nvSpPr>
          <p:cNvPr id="4" name="内容占位符 2"/>
          <p:cNvSpPr>
            <a:spLocks noGrp="1"/>
          </p:cNvSpPr>
          <p:nvPr>
            <p:ph idx="1"/>
          </p:nvPr>
        </p:nvSpPr>
        <p:spPr>
          <a:xfrm>
            <a:off x="628650" y="1359535"/>
            <a:ext cx="7886700" cy="3390265"/>
          </a:xfrm>
        </p:spPr>
        <p:txBody>
          <a:bodyPr>
            <a:normAutofit fontScale="90000"/>
          </a:bodyPr>
          <a:p>
            <a:pPr>
              <a:defRPr/>
            </a:pPr>
            <a:r>
              <a:rPr lang="zh-CN" sz="2600" dirty="0">
                <a:effectLst/>
                <a:latin typeface="微软雅黑" panose="020B0503020204020204" charset="-122"/>
                <a:ea typeface="微软雅黑" panose="020B0503020204020204" charset="-122"/>
                <a:cs typeface="微软雅黑" panose="020B0503020204020204" charset="-122"/>
              </a:rPr>
              <a:t>Sprite 用于在游戏中显示静态和动画图像。 精灵可以有输入事件和物理体。 它们还可以进行补间、着色、滚动和动画处理。</a:t>
            </a:r>
            <a:endParaRPr lang="zh-CN" sz="2600" dirty="0">
              <a:effectLst/>
              <a:latin typeface="微软雅黑" panose="020B0503020204020204" charset="-122"/>
              <a:ea typeface="微软雅黑" panose="020B0503020204020204" charset="-122"/>
              <a:cs typeface="微软雅黑" panose="020B0503020204020204" charset="-122"/>
            </a:endParaRPr>
          </a:p>
          <a:p>
            <a:pPr>
              <a:defRPr/>
            </a:pPr>
            <a:endParaRPr lang="zh-CN" sz="2600" dirty="0">
              <a:effectLst/>
              <a:latin typeface="微软雅黑" panose="020B0503020204020204" charset="-122"/>
              <a:ea typeface="微软雅黑" panose="020B0503020204020204" charset="-122"/>
              <a:cs typeface="微软雅黑" panose="020B0503020204020204" charset="-122"/>
            </a:endParaRPr>
          </a:p>
          <a:p>
            <a:pPr>
              <a:lnSpc>
                <a:spcPct val="120000"/>
              </a:lnSpc>
              <a:defRPr/>
            </a:pPr>
            <a:r>
              <a:rPr sz="2600" dirty="0">
                <a:effectLst/>
                <a:latin typeface="微软雅黑" panose="020B0503020204020204" charset="-122"/>
                <a:ea typeface="微软雅黑" panose="020B0503020204020204" charset="-122"/>
                <a:cs typeface="微软雅黑" panose="020B0503020204020204" charset="-122"/>
              </a:rPr>
              <a:t>Sprite 和图像之间的主要区别在于您不能为图像设置动画。 由于</a:t>
            </a:r>
            <a:r>
              <a:rPr lang="zh-CN" sz="2600" dirty="0">
                <a:effectLst/>
                <a:latin typeface="微软雅黑" panose="020B0503020204020204" charset="-122"/>
                <a:ea typeface="微软雅黑" panose="020B0503020204020204" charset="-122"/>
                <a:cs typeface="微软雅黑" panose="020B0503020204020204" charset="-122"/>
              </a:rPr>
              <a:t>需要</a:t>
            </a:r>
            <a:r>
              <a:rPr sz="2600" dirty="0">
                <a:effectLst/>
                <a:latin typeface="微软雅黑" panose="020B0503020204020204" charset="-122"/>
                <a:ea typeface="微软雅黑" panose="020B0503020204020204" charset="-122"/>
                <a:cs typeface="微软雅黑" panose="020B0503020204020204" charset="-122"/>
              </a:rPr>
              <a:t>动画组件，精灵需要更长的时间来处理并且具有更</a:t>
            </a:r>
            <a:r>
              <a:rPr lang="zh-CN" sz="2600" dirty="0">
                <a:effectLst/>
                <a:latin typeface="微软雅黑" panose="020B0503020204020204" charset="-122"/>
                <a:ea typeface="微软雅黑" panose="020B0503020204020204" charset="-122"/>
                <a:cs typeface="微软雅黑" panose="020B0503020204020204" charset="-122"/>
              </a:rPr>
              <a:t>多</a:t>
            </a:r>
            <a:r>
              <a:rPr sz="2600" dirty="0">
                <a:effectLst/>
                <a:latin typeface="微软雅黑" panose="020B0503020204020204" charset="-122"/>
                <a:ea typeface="微软雅黑" panose="020B0503020204020204" charset="-122"/>
                <a:cs typeface="微软雅黑" panose="020B0503020204020204" charset="-122"/>
              </a:rPr>
              <a:t>的</a:t>
            </a:r>
            <a:r>
              <a:rPr lang="zh-CN" sz="2600" dirty="0">
                <a:effectLst/>
                <a:latin typeface="微软雅黑" panose="020B0503020204020204" charset="-122"/>
                <a:ea typeface="微软雅黑" panose="020B0503020204020204" charset="-122"/>
                <a:cs typeface="微软雅黑" panose="020B0503020204020204" charset="-122"/>
              </a:rPr>
              <a:t>内存</a:t>
            </a:r>
            <a:r>
              <a:rPr sz="2600" dirty="0">
                <a:effectLst/>
                <a:latin typeface="微软雅黑" panose="020B0503020204020204" charset="-122"/>
                <a:ea typeface="微软雅黑" panose="020B0503020204020204" charset="-122"/>
                <a:cs typeface="微软雅黑" panose="020B0503020204020204" charset="-122"/>
              </a:rPr>
              <a:t>占用空间。 如果您不需要动画，那么您可以安全地使用图像在所有情况下替换精灵。 </a:t>
            </a:r>
            <a:endParaRPr sz="2600" dirty="0">
              <a:effectLst/>
              <a:latin typeface="微软雅黑" panose="020B0503020204020204" charset="-122"/>
              <a:ea typeface="微软雅黑" panose="020B0503020204020204" charset="-122"/>
              <a:cs typeface="微软雅黑" panose="020B0503020204020204" charset="-122"/>
            </a:endParaRPr>
          </a:p>
          <a:p>
            <a:pPr>
              <a:defRPr/>
            </a:pPr>
            <a:endParaRPr lang="zh-CN" sz="2600" dirty="0">
              <a:effectLst/>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556895" y="5179060"/>
            <a:ext cx="7694930" cy="706755"/>
          </a:xfrm>
          <a:prstGeom prst="rect">
            <a:avLst/>
          </a:prstGeom>
          <a:noFill/>
        </p:spPr>
        <p:txBody>
          <a:bodyPr wrap="square" rtlCol="0" anchor="t">
            <a:spAutoFit/>
          </a:bodyPr>
          <a:p>
            <a:r>
              <a:rPr lang="zh-CN" altLang="en-US" sz="2000"/>
              <a:t>var sprite = scene.add.sprite(x, y, key);</a:t>
            </a:r>
            <a:endParaRPr lang="zh-CN" altLang="en-US" sz="2000"/>
          </a:p>
          <a:p>
            <a:r>
              <a:rPr lang="zh-CN" altLang="en-US" sz="2000"/>
              <a:t>// var sprite = scene.add.sprite(x, y, key, frame);</a:t>
            </a:r>
            <a:endParaRPr lang="zh-CN" altLang="en-US" sz="2000"/>
          </a:p>
        </p:txBody>
      </p:sp>
      <p:sp>
        <p:nvSpPr>
          <p:cNvPr id="7" name="文本框 6"/>
          <p:cNvSpPr txBox="1"/>
          <p:nvPr/>
        </p:nvSpPr>
        <p:spPr>
          <a:xfrm>
            <a:off x="-23495" y="6341110"/>
            <a:ext cx="9043670" cy="368300"/>
          </a:xfrm>
          <a:prstGeom prst="rect">
            <a:avLst/>
          </a:prstGeom>
          <a:noFill/>
        </p:spPr>
        <p:txBody>
          <a:bodyPr wrap="square" rtlCol="0" anchor="t">
            <a:spAutoFit/>
          </a:bodyPr>
          <a:p>
            <a:r>
              <a:rPr lang="zh-CN" altLang="en-US"/>
              <a:t>https://rexrainbow.github.io/phaser3-rex-notes/docs/site/</a:t>
            </a:r>
            <a:r>
              <a:rPr lang="zh-CN" altLang="en-US">
                <a:solidFill>
                  <a:srgbClr val="FF0000"/>
                </a:solidFill>
              </a:rPr>
              <a:t>circlemaskimage/</a:t>
            </a: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02494" y="1265683"/>
            <a:ext cx="7283291" cy="5141426"/>
            <a:chOff x="902494" y="1265683"/>
            <a:chExt cx="7283291" cy="5141426"/>
          </a:xfrm>
        </p:grpSpPr>
        <p:sp>
          <p:nvSpPr>
            <p:cNvPr id="26" name="矩形 33"/>
            <p:cNvSpPr/>
            <p:nvPr/>
          </p:nvSpPr>
          <p:spPr>
            <a:xfrm>
              <a:off x="1965731" y="1265683"/>
              <a:ext cx="6220054" cy="5141426"/>
            </a:xfrm>
            <a:custGeom>
              <a:avLst/>
              <a:gdLst>
                <a:gd name="connsiteX0" fmla="*/ 20 w 10729"/>
                <a:gd name="connsiteY0" fmla="*/ 0 h 6158"/>
                <a:gd name="connsiteX1" fmla="*/ 10729 w 10729"/>
                <a:gd name="connsiteY1" fmla="*/ 0 h 6158"/>
                <a:gd name="connsiteX2" fmla="*/ 10729 w 10729"/>
                <a:gd name="connsiteY2" fmla="*/ 6140 h 6158"/>
                <a:gd name="connsiteX3" fmla="*/ 442 w 10729"/>
                <a:gd name="connsiteY3" fmla="*/ 6158 h 6158"/>
                <a:gd name="connsiteX4" fmla="*/ 446 w 10729"/>
                <a:gd name="connsiteY4" fmla="*/ 6140 h 6158"/>
                <a:gd name="connsiteX5" fmla="*/ 0 w 10729"/>
                <a:gd name="connsiteY5" fmla="*/ 5745 h 6158"/>
                <a:gd name="connsiteX6" fmla="*/ 20 w 10729"/>
                <a:gd name="connsiteY6" fmla="*/ 0 h 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29" h="6158">
                  <a:moveTo>
                    <a:pt x="20" y="0"/>
                  </a:moveTo>
                  <a:lnTo>
                    <a:pt x="10729" y="0"/>
                  </a:lnTo>
                  <a:lnTo>
                    <a:pt x="10729" y="6140"/>
                  </a:lnTo>
                  <a:lnTo>
                    <a:pt x="442" y="6158"/>
                  </a:lnTo>
                  <a:lnTo>
                    <a:pt x="446" y="6140"/>
                  </a:lnTo>
                  <a:lnTo>
                    <a:pt x="0" y="5745"/>
                  </a:lnTo>
                  <a:lnTo>
                    <a:pt x="20" y="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dirty="0">
                <a:solidFill>
                  <a:schemeClr val="tx1"/>
                </a:solidFill>
                <a:cs typeface="+mn-ea"/>
                <a:sym typeface="+mn-lt"/>
              </a:endParaRPr>
            </a:p>
          </p:txBody>
        </p:sp>
        <p:sp>
          <p:nvSpPr>
            <p:cNvPr id="27" name="TextBox 26"/>
            <p:cNvSpPr txBox="1"/>
            <p:nvPr/>
          </p:nvSpPr>
          <p:spPr>
            <a:xfrm>
              <a:off x="902494" y="1265683"/>
              <a:ext cx="971118" cy="1169551"/>
            </a:xfrm>
            <a:custGeom>
              <a:avLst/>
              <a:gdLst>
                <a:gd name="connsiteX0" fmla="*/ 0 w 936001"/>
                <a:gd name="connsiteY0" fmla="*/ 0 h 617092"/>
                <a:gd name="connsiteX1" fmla="*/ 936001 w 936001"/>
                <a:gd name="connsiteY1" fmla="*/ 0 h 617092"/>
                <a:gd name="connsiteX2" fmla="*/ 936001 w 936001"/>
                <a:gd name="connsiteY2" fmla="*/ 617092 h 617092"/>
                <a:gd name="connsiteX3" fmla="*/ 0 w 936001"/>
                <a:gd name="connsiteY3" fmla="*/ 617092 h 617092"/>
                <a:gd name="connsiteX4" fmla="*/ 0 w 936001"/>
                <a:gd name="connsiteY4" fmla="*/ 0 h 617092"/>
                <a:gd name="connsiteX0-1" fmla="*/ 0 w 936001"/>
                <a:gd name="connsiteY0-2" fmla="*/ 0 h 617092"/>
                <a:gd name="connsiteX1-3" fmla="*/ 936001 w 936001"/>
                <a:gd name="connsiteY1-4" fmla="*/ 0 h 617092"/>
                <a:gd name="connsiteX2-5" fmla="*/ 936001 w 936001"/>
                <a:gd name="connsiteY2-6" fmla="*/ 617092 h 617092"/>
                <a:gd name="connsiteX3-7" fmla="*/ 715044 w 936001"/>
                <a:gd name="connsiteY3-8" fmla="*/ 616201 h 617092"/>
                <a:gd name="connsiteX4-9" fmla="*/ 0 w 936001"/>
                <a:gd name="connsiteY4-10" fmla="*/ 617092 h 617092"/>
                <a:gd name="connsiteX5" fmla="*/ 0 w 936001"/>
                <a:gd name="connsiteY5" fmla="*/ 0 h 617092"/>
                <a:gd name="connsiteX0-11" fmla="*/ 0 w 936001"/>
                <a:gd name="connsiteY0-12" fmla="*/ 0 h 617092"/>
                <a:gd name="connsiteX1-13" fmla="*/ 936001 w 936001"/>
                <a:gd name="connsiteY1-14" fmla="*/ 0 h 617092"/>
                <a:gd name="connsiteX2-15" fmla="*/ 935623 w 936001"/>
                <a:gd name="connsiteY2-16" fmla="*/ 463801 h 617092"/>
                <a:gd name="connsiteX3-17" fmla="*/ 936001 w 936001"/>
                <a:gd name="connsiteY3-18" fmla="*/ 617092 h 617092"/>
                <a:gd name="connsiteX4-19" fmla="*/ 715044 w 936001"/>
                <a:gd name="connsiteY4-20" fmla="*/ 616201 h 617092"/>
                <a:gd name="connsiteX5-21" fmla="*/ 0 w 936001"/>
                <a:gd name="connsiteY5-22" fmla="*/ 617092 h 617092"/>
                <a:gd name="connsiteX6" fmla="*/ 0 w 936001"/>
                <a:gd name="connsiteY6" fmla="*/ 0 h 617092"/>
                <a:gd name="connsiteX0-23" fmla="*/ 0 w 936001"/>
                <a:gd name="connsiteY0-24" fmla="*/ 0 h 617092"/>
                <a:gd name="connsiteX1-25" fmla="*/ 936001 w 936001"/>
                <a:gd name="connsiteY1-26" fmla="*/ 0 h 617092"/>
                <a:gd name="connsiteX2-27" fmla="*/ 935623 w 936001"/>
                <a:gd name="connsiteY2-28" fmla="*/ 463801 h 617092"/>
                <a:gd name="connsiteX3-29" fmla="*/ 819696 w 936001"/>
                <a:gd name="connsiteY3-30" fmla="*/ 548913 h 617092"/>
                <a:gd name="connsiteX4-31" fmla="*/ 715044 w 936001"/>
                <a:gd name="connsiteY4-32" fmla="*/ 616201 h 617092"/>
                <a:gd name="connsiteX5-33" fmla="*/ 0 w 936001"/>
                <a:gd name="connsiteY5-34" fmla="*/ 617092 h 617092"/>
                <a:gd name="connsiteX6-35" fmla="*/ 0 w 936001"/>
                <a:gd name="connsiteY6-36" fmla="*/ 0 h 617092"/>
                <a:gd name="connsiteX0-37" fmla="*/ 0 w 936001"/>
                <a:gd name="connsiteY0-38" fmla="*/ 0 h 617092"/>
                <a:gd name="connsiteX1-39" fmla="*/ 936001 w 936001"/>
                <a:gd name="connsiteY1-40" fmla="*/ 0 h 617092"/>
                <a:gd name="connsiteX2-41" fmla="*/ 935623 w 936001"/>
                <a:gd name="connsiteY2-42" fmla="*/ 463801 h 617092"/>
                <a:gd name="connsiteX3-43" fmla="*/ 726706 w 936001"/>
                <a:gd name="connsiteY3-44" fmla="*/ 614598 h 617092"/>
                <a:gd name="connsiteX4-45" fmla="*/ 715044 w 936001"/>
                <a:gd name="connsiteY4-46" fmla="*/ 616201 h 617092"/>
                <a:gd name="connsiteX5-47" fmla="*/ 0 w 936001"/>
                <a:gd name="connsiteY5-48" fmla="*/ 617092 h 617092"/>
                <a:gd name="connsiteX6-49" fmla="*/ 0 w 936001"/>
                <a:gd name="connsiteY6-50" fmla="*/ 0 h 6170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936001" h="617092">
                  <a:moveTo>
                    <a:pt x="0" y="0"/>
                  </a:moveTo>
                  <a:lnTo>
                    <a:pt x="936001" y="0"/>
                  </a:lnTo>
                  <a:lnTo>
                    <a:pt x="935623" y="463801"/>
                  </a:lnTo>
                  <a:lnTo>
                    <a:pt x="726706" y="614598"/>
                  </a:lnTo>
                  <a:lnTo>
                    <a:pt x="715044" y="616201"/>
                  </a:lnTo>
                  <a:lnTo>
                    <a:pt x="0" y="617092"/>
                  </a:lnTo>
                  <a:lnTo>
                    <a:pt x="0" y="0"/>
                  </a:lnTo>
                  <a:close/>
                </a:path>
              </a:pathLst>
            </a:custGeom>
            <a:solidFill>
              <a:srgbClr val="0066B3"/>
            </a:solidFill>
          </p:spPr>
          <p:txBody>
            <a:bodyPr wrap="square" rtlCol="0">
              <a:spAutoFit/>
            </a:bodyPr>
            <a:lstStyle/>
            <a:p>
              <a:pPr algn="ctr"/>
              <a:r>
                <a:rPr lang="zh-CN" altLang="en-US" sz="3500" dirty="0">
                  <a:solidFill>
                    <a:schemeClr val="bg1"/>
                  </a:solidFill>
                </a:rPr>
                <a:t>难点</a:t>
              </a:r>
              <a:r>
                <a:rPr lang="en-US" altLang="zh-CN" sz="3500" dirty="0">
                  <a:solidFill>
                    <a:schemeClr val="bg1"/>
                  </a:solidFill>
                </a:rPr>
                <a:t>  </a:t>
              </a:r>
              <a:endParaRPr lang="en-US" altLang="zh-CN" sz="3500" dirty="0">
                <a:solidFill>
                  <a:schemeClr val="bg1"/>
                </a:solidFill>
              </a:endParaRPr>
            </a:p>
          </p:txBody>
        </p:sp>
      </p:grpSp>
      <p:pic>
        <p:nvPicPr>
          <p:cNvPr id="12" name="Picture 2" descr="C:\Users\Administrator\Desktop\mi.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57335" y="119640"/>
            <a:ext cx="2047632" cy="51873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2455545" y="2091055"/>
            <a:ext cx="5607050" cy="2245360"/>
          </a:xfrm>
          <a:prstGeom prst="rect">
            <a:avLst/>
          </a:prstGeom>
          <a:noFill/>
        </p:spPr>
        <p:txBody>
          <a:bodyPr wrap="square" rtlCol="0">
            <a:spAutoFit/>
          </a:bodyPr>
          <a:p>
            <a:pPr marL="514350" indent="-514350">
              <a:buFont typeface="+mj-lt"/>
              <a:buAutoNum type="arabicPeriod"/>
            </a:pPr>
            <a:r>
              <a:rPr lang="zh-CN" altLang="en-US" sz="2800" b="1" dirty="0">
                <a:latin typeface="宋体" panose="02010600030101010101" pitchFamily="2" charset="-122"/>
                <a:ea typeface="宋体" panose="02010600030101010101" pitchFamily="2" charset="-122"/>
                <a:cs typeface="+mn-ea"/>
                <a:sym typeface="+mn-lt"/>
              </a:rPr>
              <a:t>组和容器的区别</a:t>
            </a:r>
            <a:r>
              <a:rPr lang="zh-CN" altLang="en-US" sz="2800" b="1" dirty="0">
                <a:latin typeface="宋体" panose="02010600030101010101" pitchFamily="2" charset="-122"/>
                <a:ea typeface="宋体" panose="02010600030101010101" pitchFamily="2" charset="-122"/>
                <a:cs typeface="+mn-ea"/>
                <a:sym typeface="+mn-lt"/>
              </a:rPr>
              <a:t>。</a:t>
            </a:r>
            <a:endParaRPr lang="en-US" altLang="zh-CN" sz="2800" b="1" dirty="0">
              <a:latin typeface="宋体" panose="02010600030101010101" pitchFamily="2" charset="-122"/>
              <a:ea typeface="宋体" panose="02010600030101010101" pitchFamily="2" charset="-122"/>
              <a:cs typeface="+mn-ea"/>
              <a:sym typeface="+mn-lt"/>
            </a:endParaRPr>
          </a:p>
          <a:p>
            <a:pPr marL="514350" indent="-514350">
              <a:buFont typeface="+mj-lt"/>
              <a:buAutoNum type="arabicPeriod"/>
            </a:pPr>
            <a:endParaRPr lang="en-US" altLang="zh-CN" sz="2800" dirty="0">
              <a:latin typeface="+mn-ea"/>
              <a:cs typeface="+mn-ea"/>
              <a:sym typeface="+mn-lt"/>
            </a:endParaRPr>
          </a:p>
          <a:p>
            <a:pPr marL="514350" indent="-514350">
              <a:buFont typeface="+mj-lt"/>
              <a:buAutoNum type="arabicPeriod"/>
            </a:pPr>
            <a:r>
              <a:rPr lang="zh-CN" altLang="en-US" sz="2800" b="1" dirty="0">
                <a:latin typeface="宋体" panose="02010600030101010101" pitchFamily="2" charset="-122"/>
                <a:ea typeface="宋体" panose="02010600030101010101" pitchFamily="2" charset="-122"/>
                <a:cs typeface="+mn-ea"/>
                <a:sym typeface="+mn-lt"/>
              </a:rPr>
              <a:t>碰撞检测</a:t>
            </a:r>
            <a:r>
              <a:rPr lang="zh-CN" altLang="en-US" sz="2800" b="1" dirty="0">
                <a:latin typeface="宋体" panose="02010600030101010101" pitchFamily="2" charset="-122"/>
                <a:ea typeface="宋体" panose="02010600030101010101" pitchFamily="2" charset="-122"/>
                <a:cs typeface="+mn-ea"/>
                <a:sym typeface="+mn-lt"/>
              </a:rPr>
              <a:t>。</a:t>
            </a:r>
            <a:endParaRPr lang="en-US" altLang="zh-CN" sz="2800" b="1" dirty="0">
              <a:latin typeface="宋体" panose="02010600030101010101" pitchFamily="2" charset="-122"/>
              <a:ea typeface="宋体" panose="02010600030101010101" pitchFamily="2" charset="-122"/>
              <a:cs typeface="+mn-ea"/>
              <a:sym typeface="+mn-lt"/>
            </a:endParaRPr>
          </a:p>
          <a:p>
            <a:pPr marL="514350" indent="-514350">
              <a:buFont typeface="+mj-lt"/>
              <a:buAutoNum type="arabicPeriod"/>
            </a:pPr>
            <a:endParaRPr lang="en-US" altLang="zh-CN" sz="2800" b="1" dirty="0">
              <a:latin typeface="宋体" panose="02010600030101010101" pitchFamily="2" charset="-122"/>
              <a:ea typeface="宋体" panose="02010600030101010101" pitchFamily="2" charset="-122"/>
              <a:cs typeface="+mn-ea"/>
              <a:sym typeface="+mn-lt"/>
            </a:endParaRPr>
          </a:p>
          <a:p>
            <a:pPr marL="514350" indent="-514350">
              <a:buFont typeface="+mj-lt"/>
              <a:buAutoNum type="arabicPeriod"/>
            </a:pPr>
            <a:r>
              <a:rPr lang="zh-CN" altLang="en-US" sz="2800" b="1" dirty="0">
                <a:latin typeface="宋体" panose="02010600030101010101" pitchFamily="2" charset="-122"/>
                <a:ea typeface="宋体" panose="02010600030101010101" pitchFamily="2" charset="-122"/>
                <a:cs typeface="+mn-ea"/>
                <a:sym typeface="+mn-lt"/>
              </a:rPr>
              <a:t>使用组实现</a:t>
            </a:r>
            <a:r>
              <a:rPr lang="zh-CN" altLang="en-US" sz="2800" b="1" dirty="0">
                <a:latin typeface="宋体" panose="02010600030101010101" pitchFamily="2" charset="-122"/>
                <a:ea typeface="宋体" panose="02010600030101010101" pitchFamily="2" charset="-122"/>
                <a:cs typeface="+mn-ea"/>
                <a:sym typeface="+mn-lt"/>
              </a:rPr>
              <a:t>对象池。</a:t>
            </a:r>
            <a:endParaRPr lang="en-US" altLang="zh-CN" sz="2800" b="1" dirty="0">
              <a:latin typeface="宋体" panose="02010600030101010101" pitchFamily="2" charset="-122"/>
              <a:ea typeface="宋体" panose="0201060003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2.6.2 </a:t>
            </a:r>
            <a:r>
              <a:rPr lang="zh-CN" altLang="en-US" dirty="0" smtClean="0">
                <a:sym typeface="+mn-ea"/>
              </a:rPr>
              <a:t>游戏对象</a:t>
            </a:r>
            <a:r>
              <a:rPr lang="en-US" altLang="zh-CN" dirty="0" smtClean="0">
                <a:sym typeface="+mn-ea"/>
              </a:rPr>
              <a:t>--</a:t>
            </a:r>
            <a:r>
              <a:rPr lang="zh-CN" altLang="en-US" dirty="0" smtClean="0">
                <a:sym typeface="+mn-ea"/>
              </a:rPr>
              <a:t>容器</a:t>
            </a:r>
            <a:endParaRPr lang="zh-CN" altLang="en-US" dirty="0" smtClean="0">
              <a:sym typeface="+mn-ea"/>
            </a:endParaRPr>
          </a:p>
        </p:txBody>
      </p:sp>
      <p:sp>
        <p:nvSpPr>
          <p:cNvPr id="4" name="内容占位符 2"/>
          <p:cNvSpPr>
            <a:spLocks noGrp="1"/>
          </p:cNvSpPr>
          <p:nvPr/>
        </p:nvSpPr>
        <p:spPr>
          <a:xfrm>
            <a:off x="628650" y="887095"/>
            <a:ext cx="7886700" cy="1186180"/>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sz="2600" dirty="0">
                <a:effectLst/>
                <a:latin typeface="微软雅黑" panose="020B0503020204020204" charset="-122"/>
                <a:ea typeface="微软雅黑" panose="020B0503020204020204" charset="-122"/>
                <a:cs typeface="微软雅黑" panose="020B0503020204020204" charset="-122"/>
              </a:rPr>
              <a:t>集中控制子游戏对象的位置和角度，本身大小默认为</a:t>
            </a:r>
            <a:r>
              <a:rPr lang="en-US" altLang="zh-CN" sz="2600" dirty="0">
                <a:effectLst/>
                <a:latin typeface="微软雅黑" panose="020B0503020204020204" charset="-122"/>
                <a:ea typeface="微软雅黑" panose="020B0503020204020204" charset="-122"/>
                <a:cs typeface="微软雅黑" panose="020B0503020204020204" charset="-122"/>
              </a:rPr>
              <a:t>0</a:t>
            </a:r>
            <a:r>
              <a:rPr lang="zh-CN" sz="2600" dirty="0">
                <a:effectLst/>
                <a:latin typeface="微软雅黑" panose="020B0503020204020204" charset="-122"/>
                <a:ea typeface="微软雅黑" panose="020B0503020204020204" charset="-122"/>
                <a:cs typeface="微软雅黑" panose="020B0503020204020204" charset="-122"/>
              </a:rPr>
              <a:t> 。</a:t>
            </a:r>
            <a:endParaRPr lang="zh-CN" sz="2600" dirty="0">
              <a:effectLst/>
              <a:latin typeface="微软雅黑" panose="020B0503020204020204" charset="-122"/>
              <a:ea typeface="微软雅黑" panose="020B0503020204020204" charset="-122"/>
              <a:cs typeface="微软雅黑" panose="020B0503020204020204" charset="-122"/>
            </a:endParaRPr>
          </a:p>
          <a:p>
            <a:pPr>
              <a:defRPr/>
            </a:pPr>
            <a:r>
              <a:rPr lang="zh-CN" sz="2600" dirty="0">
                <a:effectLst/>
                <a:latin typeface="微软雅黑" panose="020B0503020204020204" charset="-122"/>
                <a:ea typeface="微软雅黑" panose="020B0503020204020204" charset="-122"/>
                <a:cs typeface="微软雅黑" panose="020B0503020204020204" charset="-122"/>
              </a:rPr>
              <a:t>通常一个</a:t>
            </a:r>
            <a:r>
              <a:rPr lang="zh-CN" sz="2600" dirty="0">
                <a:effectLst/>
                <a:latin typeface="微软雅黑" panose="020B0503020204020204" charset="-122"/>
                <a:ea typeface="微软雅黑" panose="020B0503020204020204" charset="-122"/>
                <a:cs typeface="微软雅黑" panose="020B0503020204020204" charset="-122"/>
                <a:sym typeface="+mn-ea"/>
              </a:rPr>
              <a:t>子游戏对象只能在一个容器中</a:t>
            </a:r>
            <a:r>
              <a:rPr sz="2600" dirty="0">
                <a:effectLst/>
                <a:latin typeface="微软雅黑" panose="020B0503020204020204" charset="-122"/>
                <a:ea typeface="微软雅黑" panose="020B0503020204020204" charset="-122"/>
                <a:cs typeface="微软雅黑" panose="020B0503020204020204" charset="-122"/>
              </a:rPr>
              <a:t>。</a:t>
            </a:r>
            <a:endParaRPr lang="zh-CN" sz="2600" dirty="0">
              <a:effectLst/>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1"/>
          <a:stretch>
            <a:fillRect/>
          </a:stretch>
        </p:blipFill>
        <p:spPr>
          <a:xfrm>
            <a:off x="628650" y="2834640"/>
            <a:ext cx="8158480" cy="3994785"/>
          </a:xfrm>
          <a:prstGeom prst="rect">
            <a:avLst/>
          </a:prstGeom>
        </p:spPr>
      </p:pic>
      <p:sp>
        <p:nvSpPr>
          <p:cNvPr id="7" name="文本框 6"/>
          <p:cNvSpPr txBox="1"/>
          <p:nvPr/>
        </p:nvSpPr>
        <p:spPr>
          <a:xfrm>
            <a:off x="743585" y="1912620"/>
            <a:ext cx="6483985" cy="368300"/>
          </a:xfrm>
          <a:prstGeom prst="rect">
            <a:avLst/>
          </a:prstGeom>
          <a:noFill/>
        </p:spPr>
        <p:txBody>
          <a:bodyPr wrap="square" rtlCol="0" anchor="t">
            <a:spAutoFit/>
          </a:bodyPr>
          <a:p>
            <a:r>
              <a:rPr lang="zh-CN" altLang="en-US"/>
              <a:t> var container = scene.add.container(0, 0, [bg, txt]);</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41605"/>
            <a:ext cx="5600065" cy="571500"/>
          </a:xfrm>
        </p:spPr>
        <p:txBody>
          <a:bodyPr/>
          <a:lstStyle/>
          <a:p>
            <a:r>
              <a:rPr lang="en-US" altLang="zh-CN" dirty="0" smtClean="0">
                <a:sym typeface="+mn-ea"/>
              </a:rPr>
              <a:t>2.6.3 </a:t>
            </a:r>
            <a:r>
              <a:rPr lang="zh-CN" altLang="en-US" dirty="0" smtClean="0">
                <a:sym typeface="+mn-ea"/>
              </a:rPr>
              <a:t>游戏对象</a:t>
            </a:r>
            <a:r>
              <a:rPr lang="en-US" altLang="zh-CN" dirty="0" smtClean="0">
                <a:sym typeface="+mn-ea"/>
              </a:rPr>
              <a:t>--</a:t>
            </a:r>
            <a:r>
              <a:rPr lang="zh-CN" altLang="en-US" dirty="0" smtClean="0">
                <a:sym typeface="+mn-ea"/>
              </a:rPr>
              <a:t>组</a:t>
            </a:r>
            <a:r>
              <a:rPr lang="en-US" altLang="zh-CN" dirty="0" smtClean="0">
                <a:sym typeface="+mn-ea"/>
              </a:rPr>
              <a:t>/</a:t>
            </a:r>
            <a:r>
              <a:rPr lang="zh-CN" altLang="en-US" dirty="0" smtClean="0">
                <a:sym typeface="+mn-ea"/>
              </a:rPr>
              <a:t>对象池</a:t>
            </a:r>
            <a:endParaRPr lang="zh-CN" altLang="en-US" dirty="0" smtClean="0">
              <a:sym typeface="+mn-ea"/>
            </a:endParaRPr>
          </a:p>
        </p:txBody>
      </p:sp>
      <p:sp>
        <p:nvSpPr>
          <p:cNvPr id="4" name="内容占位符 2"/>
          <p:cNvSpPr>
            <a:spLocks noGrp="1"/>
          </p:cNvSpPr>
          <p:nvPr/>
        </p:nvSpPr>
        <p:spPr>
          <a:xfrm>
            <a:off x="313690" y="1063625"/>
            <a:ext cx="8220710" cy="21793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sz="2300" dirty="0">
                <a:effectLst/>
                <a:latin typeface="微软雅黑" panose="020B0503020204020204" charset="-122"/>
                <a:ea typeface="微软雅黑" panose="020B0503020204020204" charset="-122"/>
                <a:cs typeface="微软雅黑" panose="020B0503020204020204" charset="-122"/>
              </a:rPr>
              <a:t>组是创建、操作或回收类似游戏对象的一种方式。</a:t>
            </a:r>
            <a:endParaRPr lang="zh-CN" sz="2300" dirty="0">
              <a:effectLst/>
              <a:latin typeface="微软雅黑" panose="020B0503020204020204" charset="-122"/>
              <a:ea typeface="微软雅黑" panose="020B0503020204020204" charset="-122"/>
              <a:cs typeface="微软雅黑" panose="020B0503020204020204" charset="-122"/>
            </a:endParaRPr>
          </a:p>
          <a:p>
            <a:pPr>
              <a:defRPr/>
            </a:pPr>
            <a:r>
              <a:rPr lang="zh-CN" sz="2300" dirty="0">
                <a:effectLst/>
                <a:latin typeface="微软雅黑" panose="020B0503020204020204" charset="-122"/>
                <a:ea typeface="微软雅黑" panose="020B0503020204020204" charset="-122"/>
                <a:cs typeface="微软雅黑" panose="020B0503020204020204" charset="-122"/>
              </a:rPr>
              <a:t>非排他性的：一个游戏对象可以属于多个组、一组或不属于任何组。</a:t>
            </a:r>
            <a:endParaRPr lang="zh-CN" sz="2300" dirty="0">
              <a:effectLst/>
              <a:latin typeface="微软雅黑" panose="020B0503020204020204" charset="-122"/>
              <a:ea typeface="微软雅黑" panose="020B0503020204020204" charset="-122"/>
              <a:cs typeface="微软雅黑" panose="020B0503020204020204" charset="-122"/>
            </a:endParaRPr>
          </a:p>
          <a:p>
            <a:pPr>
              <a:defRPr/>
            </a:pPr>
            <a:r>
              <a:rPr lang="zh-CN" sz="2300" dirty="0">
                <a:effectLst/>
                <a:latin typeface="微软雅黑" panose="020B0503020204020204" charset="-122"/>
                <a:ea typeface="微软雅黑" panose="020B0503020204020204" charset="-122"/>
                <a:cs typeface="微软雅黑" panose="020B0503020204020204" charset="-122"/>
              </a:rPr>
              <a:t>组本身不可显示，也不能定位、旋转、缩放或隐藏。 </a:t>
            </a:r>
            <a:endParaRPr lang="zh-CN" sz="2300" dirty="0">
              <a:effectLst/>
              <a:latin typeface="微软雅黑" panose="020B0503020204020204" charset="-122"/>
              <a:ea typeface="微软雅黑" panose="020B0503020204020204" charset="-122"/>
              <a:cs typeface="微软雅黑" panose="020B0503020204020204" charset="-122"/>
            </a:endParaRPr>
          </a:p>
          <a:p>
            <a:pPr>
              <a:defRPr/>
            </a:pPr>
            <a:r>
              <a:rPr lang="zh-CN" sz="2300" dirty="0">
                <a:effectLst/>
                <a:latin typeface="微软雅黑" panose="020B0503020204020204" charset="-122"/>
                <a:ea typeface="微软雅黑" panose="020B0503020204020204" charset="-122"/>
                <a:cs typeface="微软雅黑" panose="020B0503020204020204" charset="-122"/>
              </a:rPr>
              <a:t>使用</a:t>
            </a:r>
            <a:r>
              <a:rPr lang="en-US" altLang="zh-CN" sz="2300" dirty="0">
                <a:effectLst/>
                <a:latin typeface="微软雅黑" panose="020B0503020204020204" charset="-122"/>
                <a:ea typeface="微软雅黑" panose="020B0503020204020204" charset="-122"/>
                <a:cs typeface="微软雅黑" panose="020B0503020204020204" charset="-122"/>
              </a:rPr>
              <a:t>Actions</a:t>
            </a:r>
            <a:r>
              <a:rPr lang="zh-CN" altLang="en-US" sz="2300" dirty="0">
                <a:effectLst/>
                <a:latin typeface="微软雅黑" panose="020B0503020204020204" charset="-122"/>
                <a:ea typeface="微软雅黑" panose="020B0503020204020204" charset="-122"/>
                <a:cs typeface="微软雅黑" panose="020B0503020204020204" charset="-122"/>
              </a:rPr>
              <a:t>可快速操作组内对象</a:t>
            </a:r>
            <a:r>
              <a:rPr lang="zh-CN" sz="2300" dirty="0">
                <a:effectLst/>
                <a:latin typeface="微软雅黑" panose="020B0503020204020204" charset="-122"/>
                <a:ea typeface="微软雅黑" panose="020B0503020204020204" charset="-122"/>
                <a:cs typeface="微软雅黑" panose="020B0503020204020204" charset="-122"/>
                <a:sym typeface="+mn-ea"/>
              </a:rPr>
              <a:t>。</a:t>
            </a:r>
            <a:endParaRPr lang="en-US" altLang="zh-CN" sz="2300" dirty="0">
              <a:effectLst/>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53975" y="3145155"/>
            <a:ext cx="8953500" cy="3415030"/>
          </a:xfrm>
          <a:prstGeom prst="rect">
            <a:avLst/>
          </a:prstGeom>
          <a:noFill/>
        </p:spPr>
        <p:txBody>
          <a:bodyPr wrap="square" rtlCol="0" anchor="t">
            <a:spAutoFit/>
          </a:bodyPr>
          <a:p>
            <a:r>
              <a:rPr lang="zh-CN" altLang="en-US" sz="2400"/>
              <a:t>group.setXY(x, y);</a:t>
            </a:r>
            <a:endParaRPr lang="zh-CN" altLang="en-US" sz="2400"/>
          </a:p>
          <a:p>
            <a:r>
              <a:rPr lang="zh-CN" altLang="en-US" sz="2400"/>
              <a:t>// group.setXY(x, y, stepX, stepY);</a:t>
            </a:r>
            <a:endParaRPr lang="zh-CN" altLang="en-US" sz="2400"/>
          </a:p>
          <a:p>
            <a:r>
              <a:rPr lang="zh-CN" altLang="en-US" sz="2400"/>
              <a:t>group.setVisible(value);</a:t>
            </a:r>
            <a:endParaRPr lang="zh-CN" altLang="en-US" sz="2400"/>
          </a:p>
          <a:p>
            <a:r>
              <a:rPr lang="zh-CN" altLang="en-US" sz="2400"/>
              <a:t>// group.setVisible(value, index, direction);</a:t>
            </a:r>
            <a:endParaRPr lang="zh-CN" altLang="en-US" sz="2400"/>
          </a:p>
          <a:p>
            <a:r>
              <a:rPr lang="zh-CN" altLang="en-US" sz="2400"/>
              <a:t>var circle = new Phaser.Geom.Circle(400, 300, 260);</a:t>
            </a:r>
            <a:endParaRPr lang="zh-CN" altLang="en-US" sz="2400"/>
          </a:p>
          <a:p>
            <a:r>
              <a:rPr lang="zh-CN" altLang="en-US" sz="2400"/>
              <a:t>group = this.add.group({ key: 'ball', frameQuantity: 32 });</a:t>
            </a:r>
            <a:endParaRPr lang="zh-CN" altLang="en-US" sz="2400"/>
          </a:p>
          <a:p>
            <a:r>
              <a:rPr lang="zh-CN" altLang="en-US" sz="2400"/>
              <a:t>// 把组中游戏对象放置在圆环上</a:t>
            </a:r>
            <a:endParaRPr lang="zh-CN" altLang="en-US" sz="2400"/>
          </a:p>
          <a:p>
            <a:r>
              <a:rPr lang="zh-CN" altLang="en-US" sz="2400"/>
              <a:t>Phaser.Actions.PlaceOnCircle(group.getChildren(), circle);</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41605"/>
            <a:ext cx="5600065" cy="571500"/>
          </a:xfrm>
        </p:spPr>
        <p:txBody>
          <a:bodyPr/>
          <a:lstStyle/>
          <a:p>
            <a:r>
              <a:rPr lang="en-US" altLang="zh-CN" dirty="0" smtClean="0">
                <a:sym typeface="+mn-ea"/>
              </a:rPr>
              <a:t>2.6.3 </a:t>
            </a:r>
            <a:r>
              <a:rPr lang="zh-CN" altLang="en-US" dirty="0" smtClean="0">
                <a:sym typeface="+mn-ea"/>
              </a:rPr>
              <a:t>游戏对象</a:t>
            </a:r>
            <a:r>
              <a:rPr lang="en-US" altLang="zh-CN" dirty="0" smtClean="0">
                <a:sym typeface="+mn-ea"/>
              </a:rPr>
              <a:t>--</a:t>
            </a:r>
            <a:r>
              <a:rPr lang="zh-CN" altLang="en-US" dirty="0" smtClean="0">
                <a:sym typeface="+mn-ea"/>
              </a:rPr>
              <a:t>组</a:t>
            </a:r>
            <a:r>
              <a:rPr lang="en-US" altLang="zh-CN" dirty="0" smtClean="0">
                <a:sym typeface="+mn-ea"/>
              </a:rPr>
              <a:t>/</a:t>
            </a:r>
            <a:r>
              <a:rPr lang="zh-CN" altLang="en-US" dirty="0" smtClean="0">
                <a:sym typeface="+mn-ea"/>
              </a:rPr>
              <a:t>对象池</a:t>
            </a:r>
            <a:endParaRPr lang="zh-CN" altLang="en-US" dirty="0" smtClean="0">
              <a:sym typeface="+mn-ea"/>
            </a:endParaRPr>
          </a:p>
        </p:txBody>
      </p:sp>
      <p:sp>
        <p:nvSpPr>
          <p:cNvPr id="4" name="内容占位符 2"/>
          <p:cNvSpPr>
            <a:spLocks noGrp="1"/>
          </p:cNvSpPr>
          <p:nvPr/>
        </p:nvSpPr>
        <p:spPr>
          <a:xfrm>
            <a:off x="313690" y="1063625"/>
            <a:ext cx="8220710" cy="18548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2300" dirty="0">
                <a:effectLst/>
                <a:latin typeface="微软雅黑" panose="020B0503020204020204" charset="-122"/>
                <a:ea typeface="微软雅黑" panose="020B0503020204020204" charset="-122"/>
                <a:cs typeface="微软雅黑" panose="020B0503020204020204" charset="-122"/>
              </a:rPr>
              <a:t>组内对象可以循环使用，比如子弹再生</a:t>
            </a:r>
            <a:endParaRPr lang="zh-CN" altLang="en-US" sz="2300" dirty="0">
              <a:effectLst/>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457200" y="1668780"/>
            <a:ext cx="8009890" cy="2306955"/>
          </a:xfrm>
          <a:prstGeom prst="rect">
            <a:avLst/>
          </a:prstGeom>
          <a:noFill/>
        </p:spPr>
        <p:txBody>
          <a:bodyPr wrap="square" rtlCol="0" anchor="t">
            <a:spAutoFit/>
          </a:bodyPr>
          <a:p>
            <a:r>
              <a:rPr lang="zh-CN" altLang="en-US" sz="2400"/>
              <a:t>getFirstDead([createIfNull], [x], [y], [key], [frame], [visible])</a:t>
            </a:r>
            <a:endParaRPr lang="zh-CN" altLang="en-US" sz="2400"/>
          </a:p>
          <a:p>
            <a:r>
              <a:rPr lang="zh-CN" altLang="en-US" sz="2400"/>
              <a:t>如果没有找到非</a:t>
            </a:r>
            <a:r>
              <a:rPr lang="zh-CN" altLang="en-US" sz="2400"/>
              <a:t>激活的成员，并</a:t>
            </a:r>
            <a:r>
              <a:rPr lang="zh-CN" altLang="en-US" sz="2400"/>
              <a:t>且 createIfNull 为真且组未满，则它将使用 x、y、键、帧和可见创建一个新成员。 新游戏对象的活动状态设置为 true。 </a:t>
            </a:r>
            <a:endParaRPr lang="zh-CN" altLang="en-US" sz="2400"/>
          </a:p>
          <a:p>
            <a:r>
              <a:rPr lang="zh-CN" altLang="en-US" sz="2400"/>
              <a:t>如果不是创建新成员，否则将忽略</a:t>
            </a:r>
            <a:r>
              <a:rPr lang="zh-CN" altLang="en-US" sz="2400">
                <a:sym typeface="+mn-ea"/>
              </a:rPr>
              <a:t>key</a:t>
            </a:r>
            <a:r>
              <a:rPr lang="zh-CN" altLang="en-US" sz="2400"/>
              <a:t>、</a:t>
            </a:r>
            <a:r>
              <a:rPr lang="zh-CN" altLang="en-US" sz="2400">
                <a:sym typeface="+mn-ea"/>
              </a:rPr>
              <a:t>frame</a:t>
            </a:r>
            <a:r>
              <a:rPr lang="zh-CN" altLang="en-US" sz="2400"/>
              <a:t>和</a:t>
            </a:r>
            <a:r>
              <a:rPr lang="zh-CN" altLang="en-US" sz="2400">
                <a:sym typeface="+mn-ea"/>
              </a:rPr>
              <a:t>visible</a:t>
            </a:r>
            <a:r>
              <a:rPr lang="zh-CN" altLang="en-US" sz="2400"/>
              <a:t>。 </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41605"/>
            <a:ext cx="5600065" cy="571500"/>
          </a:xfrm>
        </p:spPr>
        <p:txBody>
          <a:bodyPr/>
          <a:lstStyle/>
          <a:p>
            <a:r>
              <a:rPr lang="en-US" altLang="zh-CN" dirty="0" smtClean="0">
                <a:sym typeface="+mn-ea"/>
              </a:rPr>
              <a:t>2.6.4 </a:t>
            </a:r>
            <a:r>
              <a:rPr lang="zh-CN" altLang="en-US" dirty="0" smtClean="0">
                <a:sym typeface="+mn-ea"/>
              </a:rPr>
              <a:t>容器和组的区别</a:t>
            </a:r>
            <a:endParaRPr lang="zh-CN" altLang="en-US" dirty="0" smtClean="0">
              <a:sym typeface="+mn-ea"/>
            </a:endParaRPr>
          </a:p>
        </p:txBody>
      </p:sp>
      <p:sp>
        <p:nvSpPr>
          <p:cNvPr id="3" name="内容占位符 2"/>
          <p:cNvSpPr>
            <a:spLocks noGrp="1"/>
          </p:cNvSpPr>
          <p:nvPr/>
        </p:nvSpPr>
        <p:spPr>
          <a:xfrm>
            <a:off x="362585" y="1614805"/>
            <a:ext cx="8256905" cy="29140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sz="2300" dirty="0">
                <a:effectLst/>
                <a:latin typeface="微软雅黑" panose="020B0503020204020204" charset="-122"/>
                <a:ea typeface="微软雅黑" panose="020B0503020204020204" charset="-122"/>
                <a:cs typeface="微软雅黑" panose="020B0503020204020204" charset="-122"/>
              </a:rPr>
              <a:t>Group是一个抽象分组，便于批量地生成、排布、控制、循环处理近似游戏对象。与Container不同，它自身没有没有显隐、缩放、定位、旋转属性（但可以快速控制子项的这些属性）。</a:t>
            </a:r>
            <a:endParaRPr lang="zh-CN" sz="2300" dirty="0">
              <a:effectLst/>
              <a:latin typeface="微软雅黑" panose="020B0503020204020204" charset="-122"/>
              <a:ea typeface="微软雅黑" panose="020B0503020204020204" charset="-122"/>
              <a:cs typeface="微软雅黑" panose="020B0503020204020204" charset="-122"/>
            </a:endParaRPr>
          </a:p>
          <a:p>
            <a:pPr>
              <a:defRPr/>
            </a:pPr>
            <a:r>
              <a:rPr lang="zh-CN" sz="2300" dirty="0">
                <a:effectLst/>
                <a:latin typeface="微软雅黑" panose="020B0503020204020204" charset="-122"/>
                <a:ea typeface="微软雅黑" panose="020B0503020204020204" charset="-122"/>
                <a:cs typeface="微软雅黑" panose="020B0503020204020204" charset="-122"/>
                <a:sym typeface="+mn-ea"/>
              </a:rPr>
              <a:t>Group</a:t>
            </a:r>
            <a:r>
              <a:rPr lang="zh-CN" sz="2300" dirty="0">
                <a:effectLst/>
                <a:latin typeface="微软雅黑" panose="020B0503020204020204" charset="-122"/>
                <a:ea typeface="微软雅黑" panose="020B0503020204020204" charset="-122"/>
                <a:cs typeface="微软雅黑" panose="020B0503020204020204" charset="-122"/>
              </a:rPr>
              <a:t>对子项不是独占的，子项可以存在于多个组中。因此Container更适于把多个显示对象集合成一个复合型显示对象，以便整体地控制显示状态；Group则适合于对近似对象进行批量操作。</a:t>
            </a:r>
            <a:endParaRPr lang="zh-CN" sz="2300" dirty="0">
              <a:effectLst/>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728980" y="4851400"/>
            <a:ext cx="7524115" cy="1630045"/>
          </a:xfrm>
          <a:prstGeom prst="rect">
            <a:avLst/>
          </a:prstGeom>
          <a:noFill/>
        </p:spPr>
        <p:txBody>
          <a:bodyPr wrap="square" rtlCol="0" anchor="t">
            <a:spAutoFit/>
          </a:bodyPr>
          <a:p>
            <a:r>
              <a:rPr lang="zh-CN" altLang="en-US" sz="2000"/>
              <a:t>stars.children.iterate(function (child) {  // 组内遍历、随机赋值</a:t>
            </a:r>
            <a:endParaRPr lang="zh-CN" altLang="en-US" sz="2000"/>
          </a:p>
          <a:p>
            <a:r>
              <a:rPr lang="zh-CN" altLang="en-US" sz="2000"/>
              <a:t>    child.setBounceY(Phaser.Math.FloatBetween(0.4, 0.8));</a:t>
            </a:r>
            <a:endParaRPr lang="zh-CN" altLang="en-US" sz="2000"/>
          </a:p>
          <a:p>
            <a:endParaRPr lang="zh-CN" altLang="en-US" sz="2000"/>
          </a:p>
          <a:p>
            <a:r>
              <a:rPr lang="zh-CN" altLang="en-US" sz="2000"/>
              <a:t>});</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p:cNvSpPr/>
          <p:nvPr/>
        </p:nvSpPr>
        <p:spPr>
          <a:xfrm>
            <a:off x="0" y="2544568"/>
            <a:ext cx="9144000" cy="1292712"/>
          </a:xfrm>
          <a:prstGeom prst="rect">
            <a:avLst/>
          </a:prstGeom>
          <a:solidFill>
            <a:srgbClr val="006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06" name="文本框 17"/>
          <p:cNvSpPr txBox="1"/>
          <p:nvPr/>
        </p:nvSpPr>
        <p:spPr>
          <a:xfrm>
            <a:off x="2773045" y="2738755"/>
            <a:ext cx="5726430" cy="829945"/>
          </a:xfrm>
          <a:prstGeom prst="rect">
            <a:avLst/>
          </a:prstGeom>
          <a:noFill/>
        </p:spPr>
        <p:txBody>
          <a:bodyPr wrap="square" rtlCol="0">
            <a:spAutoFit/>
          </a:bodyPr>
          <a:lstStyle/>
          <a:p>
            <a:r>
              <a:rPr lang="zh-CN" altLang="en-US" sz="4800" dirty="0">
                <a:solidFill>
                  <a:schemeClr val="bg1"/>
                </a:solidFill>
                <a:cs typeface="+mn-ea"/>
                <a:sym typeface="+mn-lt"/>
              </a:rPr>
              <a:t>场景切换</a:t>
            </a:r>
            <a:endParaRPr lang="zh-CN" altLang="en-US" sz="4800" dirty="0">
              <a:solidFill>
                <a:schemeClr val="bg1"/>
              </a:solidFill>
              <a:cs typeface="+mn-ea"/>
              <a:sym typeface="+mn-lt"/>
            </a:endParaRPr>
          </a:p>
        </p:txBody>
      </p:sp>
      <p:grpSp>
        <p:nvGrpSpPr>
          <p:cNvPr id="10" name="组合 9"/>
          <p:cNvGrpSpPr/>
          <p:nvPr/>
        </p:nvGrpSpPr>
        <p:grpSpPr>
          <a:xfrm>
            <a:off x="1481329" y="2632179"/>
            <a:ext cx="1199104" cy="1137105"/>
            <a:chOff x="1041891" y="2887277"/>
            <a:chExt cx="1036261" cy="1036518"/>
          </a:xfrm>
          <a:effectLst>
            <a:outerShdw blurRad="50800" dist="38100" dir="2700000" algn="tl" rotWithShape="0">
              <a:prstClr val="black">
                <a:alpha val="40000"/>
              </a:prstClr>
            </a:outerShdw>
          </a:effectLst>
        </p:grpSpPr>
        <p:sp>
          <p:nvSpPr>
            <p:cNvPr id="11" name="Oval 53"/>
            <p:cNvSpPr>
              <a:spLocks noChangeArrowheads="1"/>
            </p:cNvSpPr>
            <p:nvPr/>
          </p:nvSpPr>
          <p:spPr bwMode="auto">
            <a:xfrm>
              <a:off x="1041891" y="2887277"/>
              <a:ext cx="1036261" cy="1036518"/>
            </a:xfrm>
            <a:prstGeom prst="ellipse">
              <a:avLst/>
            </a:prstGeom>
            <a:solidFill>
              <a:schemeClr val="accent4"/>
            </a:solidFill>
            <a:ln w="88900">
              <a:solidFill>
                <a:srgbClr val="F1F1F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5865">
                <a:cs typeface="+mn-ea"/>
                <a:sym typeface="+mn-lt"/>
              </a:endParaRPr>
            </a:p>
          </p:txBody>
        </p:sp>
        <p:sp>
          <p:nvSpPr>
            <p:cNvPr id="12" name="Text Box 58"/>
            <p:cNvSpPr txBox="1">
              <a:spLocks noChangeArrowheads="1"/>
            </p:cNvSpPr>
            <p:nvPr/>
          </p:nvSpPr>
          <p:spPr bwMode="auto">
            <a:xfrm>
              <a:off x="1168618" y="3051118"/>
              <a:ext cx="782802" cy="644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p>
              <a:pPr algn="ctr"/>
              <a:r>
                <a:rPr lang="en-US" altLang="zh-CN" sz="4000" b="1" dirty="0">
                  <a:solidFill>
                    <a:schemeClr val="bg1"/>
                  </a:solidFill>
                  <a:cs typeface="+mn-ea"/>
                  <a:sym typeface="+mn-lt"/>
                </a:rPr>
                <a:t>03</a:t>
              </a:r>
              <a:endParaRPr lang="en-US" altLang="zh-CN" sz="4000" b="1" dirty="0">
                <a:solidFill>
                  <a:schemeClr val="bg1"/>
                </a:solidFill>
                <a:cs typeface="+mn-ea"/>
                <a:sym typeface="+mn-lt"/>
              </a:endParaRPr>
            </a:p>
          </p:txBody>
        </p:sp>
      </p:grpSp>
      <p:pic>
        <p:nvPicPr>
          <p:cNvPr id="9" name="Picture 2" descr="C:\Users\Administrator\Desktop\mi.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57335" y="119640"/>
            <a:ext cx="2047632" cy="5187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1)">
                                      <p:cBhvr>
                                        <p:cTn id="11" dur="65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06"/>
                                        </p:tgtEl>
                                        <p:attrNameLst>
                                          <p:attrName>style.visibility</p:attrName>
                                        </p:attrNameLst>
                                      </p:cBhvr>
                                      <p:to>
                                        <p:strVal val="visible"/>
                                      </p:to>
                                    </p:set>
                                    <p:animEffect transition="in" filter="wipe(left)">
                                      <p:cBhvr>
                                        <p:cTn id="15"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bldLvl="0" animBg="1"/>
      <p:bldP spid="10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改变场景顺序</a:t>
            </a:r>
            <a:endParaRPr lang="zh-CN" altLang="en-US" dirty="0" smtClean="0"/>
          </a:p>
        </p:txBody>
      </p:sp>
      <p:sp>
        <p:nvSpPr>
          <p:cNvPr id="3" name="object 10"/>
          <p:cNvSpPr txBox="1"/>
          <p:nvPr/>
        </p:nvSpPr>
        <p:spPr>
          <a:xfrm>
            <a:off x="8078470" y="2290445"/>
            <a:ext cx="3919220" cy="1576070"/>
          </a:xfrm>
          <a:prstGeom prst="rect">
            <a:avLst/>
          </a:prstGeom>
        </p:spPr>
        <p:txBody>
          <a:bodyPr vert="horz" wrap="square" lIns="0" tIns="85725"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75"/>
              </a:spcBef>
              <a:buNone/>
              <a:tabLst>
                <a:tab pos="1693545" algn="l"/>
                <a:tab pos="2028825" algn="l"/>
              </a:tabLst>
            </a:pPr>
            <a:r>
              <a:rPr lang="en-US" sz="2000" smtClean="0"/>
              <a:t>    </a:t>
            </a:r>
            <a:endParaRPr lang="en-US" sz="2000" smtClean="0"/>
          </a:p>
          <a:p>
            <a:pPr marL="0" indent="0">
              <a:lnSpc>
                <a:spcPct val="100000"/>
              </a:lnSpc>
              <a:spcBef>
                <a:spcPts val="675"/>
              </a:spcBef>
              <a:buNone/>
              <a:tabLst>
                <a:tab pos="1693545" algn="l"/>
                <a:tab pos="2028825" algn="l"/>
              </a:tabLst>
            </a:pPr>
            <a:endParaRPr lang="en-US" sz="2000" smtClean="0"/>
          </a:p>
          <a:p>
            <a:pPr marL="0" indent="0">
              <a:lnSpc>
                <a:spcPct val="100000"/>
              </a:lnSpc>
              <a:spcBef>
                <a:spcPts val="675"/>
              </a:spcBef>
              <a:buNone/>
              <a:tabLst>
                <a:tab pos="1693545" algn="l"/>
                <a:tab pos="2028825" algn="l"/>
              </a:tabLst>
            </a:pPr>
            <a:endParaRPr lang="en-US" sz="2000" smtClean="0"/>
          </a:p>
          <a:p>
            <a:pPr marL="0" indent="0">
              <a:lnSpc>
                <a:spcPct val="100000"/>
              </a:lnSpc>
              <a:spcBef>
                <a:spcPts val="675"/>
              </a:spcBef>
              <a:buNone/>
              <a:tabLst>
                <a:tab pos="1693545" algn="l"/>
                <a:tab pos="2028825" algn="l"/>
              </a:tabLst>
            </a:pPr>
            <a:endParaRPr lang="en-US" sz="2000" smtClean="0"/>
          </a:p>
        </p:txBody>
      </p:sp>
      <p:sp>
        <p:nvSpPr>
          <p:cNvPr id="4" name="文本框 3"/>
          <p:cNvSpPr txBox="1"/>
          <p:nvPr/>
        </p:nvSpPr>
        <p:spPr>
          <a:xfrm>
            <a:off x="272415" y="850265"/>
            <a:ext cx="8599170" cy="4399915"/>
          </a:xfrm>
          <a:prstGeom prst="rect">
            <a:avLst/>
          </a:prstGeom>
          <a:noFill/>
        </p:spPr>
        <p:txBody>
          <a:bodyPr wrap="square" rtlCol="0" anchor="t">
            <a:spAutoFit/>
          </a:bodyPr>
          <a:p>
            <a:r>
              <a:rPr lang="en-US" altLang="zh-CN" sz="2800"/>
              <a:t>//</a:t>
            </a:r>
            <a:r>
              <a:rPr lang="zh-CN" altLang="en-US" sz="2800"/>
              <a:t>交换</a:t>
            </a:r>
            <a:endParaRPr lang="zh-CN" altLang="en-US" sz="2800"/>
          </a:p>
          <a:p>
            <a:r>
              <a:rPr lang="zh-CN" altLang="en-US" sz="2800"/>
              <a:t>scene.scene.swapPosition(keyA, keyB);</a:t>
            </a:r>
            <a:endParaRPr lang="zh-CN" altLang="en-US" sz="2800"/>
          </a:p>
          <a:p>
            <a:r>
              <a:rPr lang="en-US" altLang="zh-CN" sz="2800"/>
              <a:t>//</a:t>
            </a:r>
            <a:r>
              <a:rPr lang="zh-CN" altLang="en-US" sz="2800"/>
              <a:t>上</a:t>
            </a:r>
            <a:endParaRPr lang="zh-CN" altLang="en-US" sz="2800"/>
          </a:p>
          <a:p>
            <a:r>
              <a:rPr lang="zh-CN" altLang="en-US" sz="2800"/>
              <a:t>scene.scene.moveAbove(keyA, keyB);</a:t>
            </a:r>
            <a:endParaRPr lang="zh-CN" altLang="en-US" sz="2800"/>
          </a:p>
          <a:p>
            <a:r>
              <a:rPr lang="en-US" altLang="zh-CN" sz="2800">
                <a:sym typeface="+mn-ea"/>
              </a:rPr>
              <a:t>//</a:t>
            </a:r>
            <a:r>
              <a:rPr lang="zh-CN" altLang="en-US" sz="2800">
                <a:sym typeface="+mn-ea"/>
              </a:rPr>
              <a:t>下</a:t>
            </a:r>
            <a:endParaRPr lang="zh-CN" altLang="en-US" sz="2800"/>
          </a:p>
          <a:p>
            <a:r>
              <a:rPr lang="zh-CN" altLang="en-US" sz="2800"/>
              <a:t>scene.scene.moveBelow(keyA, keyB);</a:t>
            </a:r>
            <a:endParaRPr lang="zh-CN" altLang="en-US" sz="2800"/>
          </a:p>
          <a:p>
            <a:r>
              <a:rPr lang="en-US" altLang="zh-CN" sz="2800"/>
              <a:t>//</a:t>
            </a:r>
            <a:r>
              <a:rPr lang="zh-CN" altLang="en-US" sz="2800"/>
              <a:t>最顶</a:t>
            </a:r>
            <a:endParaRPr lang="zh-CN" altLang="en-US" sz="2800"/>
          </a:p>
          <a:p>
            <a:r>
              <a:rPr lang="zh-CN" altLang="en-US" sz="2800"/>
              <a:t>scene.scene.bringToTop(keyA);</a:t>
            </a:r>
            <a:endParaRPr lang="zh-CN" altLang="en-US" sz="2800"/>
          </a:p>
          <a:p>
            <a:r>
              <a:rPr lang="en-US" altLang="zh-CN" sz="2800"/>
              <a:t>//</a:t>
            </a:r>
            <a:r>
              <a:rPr lang="zh-CN" altLang="en-US" sz="2800"/>
              <a:t>最底</a:t>
            </a:r>
            <a:endParaRPr lang="zh-CN" altLang="en-US" sz="2800"/>
          </a:p>
          <a:p>
            <a:r>
              <a:rPr lang="zh-CN" altLang="en-US" sz="2800"/>
              <a:t>scene.scene.sendToBack(keyA);</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场景切换</a:t>
            </a:r>
            <a:endParaRPr lang="zh-CN" altLang="en-US" dirty="0" smtClean="0"/>
          </a:p>
        </p:txBody>
      </p:sp>
      <p:sp>
        <p:nvSpPr>
          <p:cNvPr id="3" name="object 10"/>
          <p:cNvSpPr txBox="1"/>
          <p:nvPr/>
        </p:nvSpPr>
        <p:spPr>
          <a:xfrm>
            <a:off x="8078470" y="2290445"/>
            <a:ext cx="3919220" cy="1576070"/>
          </a:xfrm>
          <a:prstGeom prst="rect">
            <a:avLst/>
          </a:prstGeom>
        </p:spPr>
        <p:txBody>
          <a:bodyPr vert="horz" wrap="square" lIns="0" tIns="85725"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75"/>
              </a:spcBef>
              <a:buNone/>
              <a:tabLst>
                <a:tab pos="1693545" algn="l"/>
                <a:tab pos="2028825" algn="l"/>
              </a:tabLst>
            </a:pPr>
            <a:r>
              <a:rPr lang="en-US" sz="2000" smtClean="0"/>
              <a:t>    </a:t>
            </a:r>
            <a:endParaRPr lang="en-US" sz="2000" smtClean="0"/>
          </a:p>
          <a:p>
            <a:pPr marL="0" indent="0">
              <a:lnSpc>
                <a:spcPct val="100000"/>
              </a:lnSpc>
              <a:spcBef>
                <a:spcPts val="675"/>
              </a:spcBef>
              <a:buNone/>
              <a:tabLst>
                <a:tab pos="1693545" algn="l"/>
                <a:tab pos="2028825" algn="l"/>
              </a:tabLst>
            </a:pPr>
            <a:endParaRPr lang="en-US" sz="2000" smtClean="0"/>
          </a:p>
          <a:p>
            <a:pPr marL="0" indent="0">
              <a:lnSpc>
                <a:spcPct val="100000"/>
              </a:lnSpc>
              <a:spcBef>
                <a:spcPts val="675"/>
              </a:spcBef>
              <a:buNone/>
              <a:tabLst>
                <a:tab pos="1693545" algn="l"/>
                <a:tab pos="2028825" algn="l"/>
              </a:tabLst>
            </a:pPr>
            <a:endParaRPr lang="en-US" sz="2000" smtClean="0"/>
          </a:p>
          <a:p>
            <a:pPr marL="0" indent="0">
              <a:lnSpc>
                <a:spcPct val="100000"/>
              </a:lnSpc>
              <a:spcBef>
                <a:spcPts val="675"/>
              </a:spcBef>
              <a:buNone/>
              <a:tabLst>
                <a:tab pos="1693545" algn="l"/>
                <a:tab pos="2028825" algn="l"/>
              </a:tabLst>
            </a:pPr>
            <a:endParaRPr lang="en-US" sz="2000" smtClean="0"/>
          </a:p>
        </p:txBody>
      </p:sp>
      <p:sp>
        <p:nvSpPr>
          <p:cNvPr id="4" name="文本框 3"/>
          <p:cNvSpPr txBox="1"/>
          <p:nvPr/>
        </p:nvSpPr>
        <p:spPr>
          <a:xfrm>
            <a:off x="272415" y="850265"/>
            <a:ext cx="8599170" cy="3538220"/>
          </a:xfrm>
          <a:prstGeom prst="rect">
            <a:avLst/>
          </a:prstGeom>
          <a:noFill/>
        </p:spPr>
        <p:txBody>
          <a:bodyPr wrap="square" rtlCol="0" anchor="t">
            <a:spAutoFit/>
          </a:bodyPr>
          <a:p>
            <a:r>
              <a:rPr sz="2800"/>
              <a:t>scene.scene.transition({</a:t>
            </a:r>
            <a:endParaRPr sz="2800"/>
          </a:p>
          <a:p>
            <a:r>
              <a:rPr sz="2800"/>
              <a:t>    target: key,</a:t>
            </a:r>
            <a:endParaRPr sz="2800"/>
          </a:p>
          <a:p>
            <a:r>
              <a:rPr sz="2800"/>
              <a:t>    // data: null,</a:t>
            </a:r>
            <a:endParaRPr sz="2800"/>
          </a:p>
          <a:p>
            <a:r>
              <a:rPr sz="2800"/>
              <a:t>    // moveAbove: false,</a:t>
            </a:r>
            <a:endParaRPr sz="2800"/>
          </a:p>
          <a:p>
            <a:r>
              <a:rPr sz="2800"/>
              <a:t>    // moveBelow: false,</a:t>
            </a:r>
            <a:endParaRPr sz="2800"/>
          </a:p>
          <a:p>
            <a:endParaRPr sz="2800"/>
          </a:p>
          <a:p>
            <a:r>
              <a:rPr sz="2800"/>
              <a:t>    duration: 1000,</a:t>
            </a:r>
            <a:endParaRPr sz="2800"/>
          </a:p>
          <a:p>
            <a:r>
              <a:rPr sz="2800"/>
              <a:t>})</a:t>
            </a:r>
            <a:endParaRPr sz="2800"/>
          </a:p>
        </p:txBody>
      </p:sp>
      <p:sp>
        <p:nvSpPr>
          <p:cNvPr id="5" name="内容占位符 2"/>
          <p:cNvSpPr>
            <a:spLocks noGrp="1"/>
          </p:cNvSpPr>
          <p:nvPr>
            <p:ph idx="1"/>
          </p:nvPr>
        </p:nvSpPr>
        <p:spPr>
          <a:xfrm>
            <a:off x="191770" y="4798060"/>
            <a:ext cx="8873490" cy="1289685"/>
          </a:xfrm>
        </p:spPr>
        <p:txBody>
          <a:bodyPr>
            <a:noAutofit/>
          </a:bodyPr>
          <a:p>
            <a:pPr>
              <a:defRPr/>
            </a:pPr>
            <a:r>
              <a:rPr lang="zh-CN" sz="1900" dirty="0">
                <a:effectLst/>
                <a:latin typeface="微软雅黑" panose="020B0503020204020204" charset="-122"/>
                <a:ea typeface="微软雅黑" panose="020B0503020204020204" charset="-122"/>
                <a:cs typeface="微软雅黑" panose="020B0503020204020204" charset="-122"/>
              </a:rPr>
              <a:t>https://labs.phaser.io/edit.html?src=src/scenes/swapping%20scenes.js&amp;v=3.55.2</a:t>
            </a:r>
            <a:endParaRPr lang="zh-CN" sz="1900" dirty="0">
              <a:effectLst/>
              <a:latin typeface="微软雅黑" panose="020B0503020204020204" charset="-122"/>
              <a:ea typeface="微软雅黑" panose="020B0503020204020204" charset="-122"/>
              <a:cs typeface="微软雅黑" panose="020B0503020204020204" charset="-122"/>
            </a:endParaRPr>
          </a:p>
          <a:p>
            <a:pPr>
              <a:defRPr/>
            </a:pPr>
            <a:r>
              <a:rPr lang="zh-CN" sz="1900" dirty="0">
                <a:effectLst/>
                <a:latin typeface="微软雅黑" panose="020B0503020204020204" charset="-122"/>
                <a:ea typeface="微软雅黑" panose="020B0503020204020204" charset="-122"/>
                <a:cs typeface="微软雅黑" panose="020B0503020204020204" charset="-122"/>
              </a:rPr>
              <a:t>https://labs.phaser.io/edit.html?src=src/scenes/transition%20test%201.js&amp;v=3.55.2</a:t>
            </a:r>
            <a:endParaRPr lang="zh-CN" sz="1900" dirty="0">
              <a:effectLst/>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p:cNvSpPr/>
          <p:nvPr/>
        </p:nvSpPr>
        <p:spPr>
          <a:xfrm>
            <a:off x="0" y="2544568"/>
            <a:ext cx="9144000" cy="1292712"/>
          </a:xfrm>
          <a:prstGeom prst="rect">
            <a:avLst/>
          </a:prstGeom>
          <a:solidFill>
            <a:srgbClr val="006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06" name="文本框 17"/>
          <p:cNvSpPr txBox="1"/>
          <p:nvPr/>
        </p:nvSpPr>
        <p:spPr>
          <a:xfrm>
            <a:off x="2773045" y="2738755"/>
            <a:ext cx="5726430" cy="829945"/>
          </a:xfrm>
          <a:prstGeom prst="rect">
            <a:avLst/>
          </a:prstGeom>
          <a:noFill/>
        </p:spPr>
        <p:txBody>
          <a:bodyPr wrap="square" rtlCol="0">
            <a:spAutoFit/>
          </a:bodyPr>
          <a:lstStyle/>
          <a:p>
            <a:r>
              <a:rPr lang="zh-CN" altLang="en-US" sz="4800" dirty="0">
                <a:solidFill>
                  <a:schemeClr val="bg1"/>
                </a:solidFill>
                <a:cs typeface="+mn-ea"/>
                <a:sym typeface="+mn-lt"/>
              </a:rPr>
              <a:t>交互处理</a:t>
            </a:r>
            <a:endParaRPr lang="zh-CN" altLang="en-US" sz="4800" dirty="0">
              <a:solidFill>
                <a:schemeClr val="bg1"/>
              </a:solidFill>
              <a:cs typeface="+mn-ea"/>
              <a:sym typeface="+mn-lt"/>
            </a:endParaRPr>
          </a:p>
        </p:txBody>
      </p:sp>
      <p:grpSp>
        <p:nvGrpSpPr>
          <p:cNvPr id="10" name="组合 9"/>
          <p:cNvGrpSpPr/>
          <p:nvPr/>
        </p:nvGrpSpPr>
        <p:grpSpPr>
          <a:xfrm>
            <a:off x="1481329" y="2632179"/>
            <a:ext cx="1199104" cy="1137105"/>
            <a:chOff x="1041891" y="2887277"/>
            <a:chExt cx="1036261" cy="1036518"/>
          </a:xfrm>
          <a:effectLst>
            <a:outerShdw blurRad="50800" dist="38100" dir="2700000" algn="tl" rotWithShape="0">
              <a:prstClr val="black">
                <a:alpha val="40000"/>
              </a:prstClr>
            </a:outerShdw>
          </a:effectLst>
        </p:grpSpPr>
        <p:sp>
          <p:nvSpPr>
            <p:cNvPr id="11" name="Oval 53"/>
            <p:cNvSpPr>
              <a:spLocks noChangeArrowheads="1"/>
            </p:cNvSpPr>
            <p:nvPr/>
          </p:nvSpPr>
          <p:spPr bwMode="auto">
            <a:xfrm>
              <a:off x="1041891" y="2887277"/>
              <a:ext cx="1036261" cy="1036518"/>
            </a:xfrm>
            <a:prstGeom prst="ellipse">
              <a:avLst/>
            </a:prstGeom>
            <a:solidFill>
              <a:schemeClr val="accent4"/>
            </a:solidFill>
            <a:ln w="88900">
              <a:solidFill>
                <a:srgbClr val="F1F1F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5865">
                <a:cs typeface="+mn-ea"/>
                <a:sym typeface="+mn-lt"/>
              </a:endParaRPr>
            </a:p>
          </p:txBody>
        </p:sp>
        <p:sp>
          <p:nvSpPr>
            <p:cNvPr id="12" name="Text Box 58"/>
            <p:cNvSpPr txBox="1">
              <a:spLocks noChangeArrowheads="1"/>
            </p:cNvSpPr>
            <p:nvPr/>
          </p:nvSpPr>
          <p:spPr bwMode="auto">
            <a:xfrm>
              <a:off x="1168618" y="3051118"/>
              <a:ext cx="782802" cy="644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p>
              <a:pPr algn="ctr"/>
              <a:r>
                <a:rPr lang="en-US" altLang="zh-CN" sz="4000" b="1" dirty="0">
                  <a:solidFill>
                    <a:schemeClr val="bg1"/>
                  </a:solidFill>
                  <a:cs typeface="+mn-ea"/>
                  <a:sym typeface="+mn-lt"/>
                </a:rPr>
                <a:t>04</a:t>
              </a:r>
              <a:endParaRPr lang="en-US" altLang="zh-CN" sz="4000" b="1" dirty="0">
                <a:solidFill>
                  <a:schemeClr val="bg1"/>
                </a:solidFill>
                <a:cs typeface="+mn-ea"/>
                <a:sym typeface="+mn-lt"/>
              </a:endParaRPr>
            </a:p>
          </p:txBody>
        </p:sp>
      </p:grpSp>
      <p:pic>
        <p:nvPicPr>
          <p:cNvPr id="9" name="Picture 2" descr="C:\Users\Administrator\Desktop\mi.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57335" y="119640"/>
            <a:ext cx="2047632" cy="5187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1)">
                                      <p:cBhvr>
                                        <p:cTn id="11" dur="65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06"/>
                                        </p:tgtEl>
                                        <p:attrNameLst>
                                          <p:attrName>style.visibility</p:attrName>
                                        </p:attrNameLst>
                                      </p:cBhvr>
                                      <p:to>
                                        <p:strVal val="visible"/>
                                      </p:to>
                                    </p:set>
                                    <p:animEffect transition="in" filter="wipe(left)">
                                      <p:cBhvr>
                                        <p:cTn id="15"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bldLvl="0" animBg="1"/>
      <p:bldP spid="10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4.1 </a:t>
            </a:r>
            <a:r>
              <a:rPr lang="zh-CN" altLang="en-US" dirty="0" smtClean="0"/>
              <a:t>键盘</a:t>
            </a:r>
            <a:r>
              <a:rPr lang="zh-CN" altLang="en-US" dirty="0" smtClean="0"/>
              <a:t>输入管理</a:t>
            </a:r>
            <a:endParaRPr lang="zh-CN" altLang="en-US" dirty="0" smtClean="0"/>
          </a:p>
        </p:txBody>
      </p:sp>
      <p:sp>
        <p:nvSpPr>
          <p:cNvPr id="3" name="object 10"/>
          <p:cNvSpPr txBox="1"/>
          <p:nvPr/>
        </p:nvSpPr>
        <p:spPr>
          <a:xfrm>
            <a:off x="8078470" y="2290445"/>
            <a:ext cx="3919220" cy="1576070"/>
          </a:xfrm>
          <a:prstGeom prst="rect">
            <a:avLst/>
          </a:prstGeom>
        </p:spPr>
        <p:txBody>
          <a:bodyPr vert="horz" wrap="square" lIns="0" tIns="85725"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75"/>
              </a:spcBef>
              <a:buNone/>
              <a:tabLst>
                <a:tab pos="1693545" algn="l"/>
                <a:tab pos="2028825" algn="l"/>
              </a:tabLst>
            </a:pPr>
            <a:r>
              <a:rPr lang="en-US" sz="2000" smtClean="0"/>
              <a:t>    </a:t>
            </a:r>
            <a:endParaRPr lang="en-US" sz="2000" smtClean="0"/>
          </a:p>
          <a:p>
            <a:pPr marL="0" indent="0">
              <a:lnSpc>
                <a:spcPct val="100000"/>
              </a:lnSpc>
              <a:spcBef>
                <a:spcPts val="675"/>
              </a:spcBef>
              <a:buNone/>
              <a:tabLst>
                <a:tab pos="1693545" algn="l"/>
                <a:tab pos="2028825" algn="l"/>
              </a:tabLst>
            </a:pPr>
            <a:endParaRPr lang="en-US" sz="2000" smtClean="0"/>
          </a:p>
          <a:p>
            <a:pPr marL="0" indent="0">
              <a:lnSpc>
                <a:spcPct val="100000"/>
              </a:lnSpc>
              <a:spcBef>
                <a:spcPts val="675"/>
              </a:spcBef>
              <a:buNone/>
              <a:tabLst>
                <a:tab pos="1693545" algn="l"/>
                <a:tab pos="2028825" algn="l"/>
              </a:tabLst>
            </a:pPr>
            <a:endParaRPr lang="en-US" sz="2000" smtClean="0"/>
          </a:p>
          <a:p>
            <a:pPr marL="0" indent="0">
              <a:lnSpc>
                <a:spcPct val="100000"/>
              </a:lnSpc>
              <a:spcBef>
                <a:spcPts val="675"/>
              </a:spcBef>
              <a:buNone/>
              <a:tabLst>
                <a:tab pos="1693545" algn="l"/>
                <a:tab pos="2028825" algn="l"/>
              </a:tabLst>
            </a:pPr>
            <a:endParaRPr lang="en-US" sz="2000" smtClean="0"/>
          </a:p>
        </p:txBody>
      </p:sp>
      <p:sp>
        <p:nvSpPr>
          <p:cNvPr id="41986" name="单圆角矩形 2"/>
          <p:cNvSpPr/>
          <p:nvPr/>
        </p:nvSpPr>
        <p:spPr>
          <a:xfrm>
            <a:off x="-5080" y="867410"/>
            <a:ext cx="9154160" cy="1695450"/>
          </a:xfrm>
          <a:custGeom>
            <a:avLst/>
            <a:gdLst>
              <a:gd name="txL" fmla="*/ 0 w 7715885"/>
              <a:gd name="txT" fmla="*/ 0 h 1192530"/>
              <a:gd name="txR" fmla="*/ 7715885 w 7715885"/>
              <a:gd name="txB" fmla="*/ 1192530 h 1192530"/>
            </a:gdLst>
            <a:ahLst/>
            <a:cxnLst>
              <a:cxn ang="16200000">
                <a:pos x="3857942" y="0"/>
              </a:cxn>
              <a:cxn ang="10800000">
                <a:pos x="0" y="596265"/>
              </a:cxn>
              <a:cxn ang="5400000">
                <a:pos x="3857942" y="1192530"/>
              </a:cxn>
              <a:cxn ang="0">
                <a:pos x="7715885" y="596265"/>
              </a:cxn>
            </a:cxnLst>
            <a:rect l="txL" t="txT" r="txR" b="txB"/>
            <a:pathLst>
              <a:path w="7715885" h="1192530">
                <a:moveTo>
                  <a:pt x="0" y="0"/>
                </a:moveTo>
                <a:lnTo>
                  <a:pt x="7517126" y="0"/>
                </a:lnTo>
                <a:cubicBezTo>
                  <a:pt x="7626897" y="0"/>
                  <a:pt x="7715884" y="88987"/>
                  <a:pt x="7715884" y="198758"/>
                </a:cubicBezTo>
                <a:lnTo>
                  <a:pt x="7715885" y="1192530"/>
                </a:lnTo>
                <a:lnTo>
                  <a:pt x="0" y="1192530"/>
                </a:lnTo>
                <a:close/>
              </a:path>
            </a:pathLst>
          </a:custGeom>
          <a:solidFill>
            <a:srgbClr val="FFFFCC"/>
          </a:solidFill>
          <a:ln w="9525">
            <a:noFill/>
          </a:ln>
        </p:spPr>
        <p:txBody>
          <a:bodyPr wrap="square" lIns="91440" tIns="45720" rIns="91440" bIns="45720" anchor="t"/>
          <a:p>
            <a:pPr>
              <a:lnSpc>
                <a:spcPct val="90000"/>
              </a:lnSpc>
            </a:pPr>
            <a:r>
              <a:rPr sz="2400">
                <a:latin typeface="Arial Black" panose="020B0A04020102020204" charset="0"/>
                <a:ea typeface="宋体" panose="02010600030101010101" pitchFamily="2" charset="-122"/>
              </a:rPr>
              <a:t>cursors = this.input.keyboard.createCursorKeys();</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if (cursors.left.isDown){</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player.setVelocityX(-160);</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    player.anims.play('left', true);</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a:t>
            </a:r>
            <a:endParaRPr sz="2400">
              <a:latin typeface="Arial Black" panose="020B0A04020102020204" charset="0"/>
              <a:ea typeface="宋体" panose="02010600030101010101" pitchFamily="2" charset="-122"/>
            </a:endParaRPr>
          </a:p>
          <a:p>
            <a:pPr>
              <a:lnSpc>
                <a:spcPct val="90000"/>
              </a:lnSpc>
            </a:pPr>
            <a:endParaRPr sz="2400">
              <a:latin typeface="Arial Black" panose="020B0A04020102020204" charset="0"/>
              <a:ea typeface="宋体" panose="02010600030101010101" pitchFamily="2" charset="-122"/>
            </a:endParaRPr>
          </a:p>
        </p:txBody>
      </p:sp>
      <p:sp>
        <p:nvSpPr>
          <p:cNvPr id="5" name="单圆角矩形 2"/>
          <p:cNvSpPr/>
          <p:nvPr/>
        </p:nvSpPr>
        <p:spPr>
          <a:xfrm>
            <a:off x="-5080" y="2563495"/>
            <a:ext cx="9154160" cy="3380740"/>
          </a:xfrm>
          <a:custGeom>
            <a:avLst/>
            <a:gdLst>
              <a:gd name="txL" fmla="*/ 0 w 7715885"/>
              <a:gd name="txT" fmla="*/ 0 h 1192530"/>
              <a:gd name="txR" fmla="*/ 7715885 w 7715885"/>
              <a:gd name="txB" fmla="*/ 1192530 h 1192530"/>
            </a:gdLst>
            <a:ahLst/>
            <a:cxnLst>
              <a:cxn ang="16200000">
                <a:pos x="3857942" y="0"/>
              </a:cxn>
              <a:cxn ang="10800000">
                <a:pos x="0" y="596265"/>
              </a:cxn>
              <a:cxn ang="5400000">
                <a:pos x="3857942" y="1192530"/>
              </a:cxn>
              <a:cxn ang="0">
                <a:pos x="7715885" y="596265"/>
              </a:cxn>
            </a:cxnLst>
            <a:rect l="txL" t="txT" r="txR" b="txB"/>
            <a:pathLst>
              <a:path w="7715885" h="1192530">
                <a:moveTo>
                  <a:pt x="0" y="0"/>
                </a:moveTo>
                <a:lnTo>
                  <a:pt x="7517126" y="0"/>
                </a:lnTo>
                <a:cubicBezTo>
                  <a:pt x="7626897" y="0"/>
                  <a:pt x="7715884" y="88987"/>
                  <a:pt x="7715884" y="198758"/>
                </a:cubicBezTo>
                <a:lnTo>
                  <a:pt x="7715885" y="1192530"/>
                </a:lnTo>
                <a:lnTo>
                  <a:pt x="0" y="1192530"/>
                </a:lnTo>
                <a:close/>
              </a:path>
            </a:pathLst>
          </a:custGeom>
          <a:solidFill>
            <a:srgbClr val="FFFFCC"/>
          </a:solidFill>
          <a:ln w="9525">
            <a:noFill/>
          </a:ln>
        </p:spPr>
        <p:txBody>
          <a:bodyPr wrap="square" lIns="91440" tIns="45720" rIns="91440" bIns="45720" anchor="t"/>
          <a:p>
            <a:pPr>
              <a:lnSpc>
                <a:spcPct val="90000"/>
              </a:lnSpc>
            </a:pPr>
            <a:r>
              <a:rPr sz="2400">
                <a:latin typeface="Arial Black" panose="020B0A04020102020204" charset="0"/>
                <a:ea typeface="宋体" panose="02010600030101010101" pitchFamily="2" charset="-122"/>
              </a:rPr>
              <a:t>var keyObj = scene.input.keyboard.addKey('W');  </a:t>
            </a:r>
            <a:endParaRPr sz="2400">
              <a:latin typeface="Arial Black" panose="020B0A04020102020204" charset="0"/>
              <a:ea typeface="宋体" panose="02010600030101010101" pitchFamily="2" charset="-122"/>
            </a:endParaRPr>
          </a:p>
          <a:p>
            <a:pPr>
              <a:lnSpc>
                <a:spcPct val="90000"/>
              </a:lnSpc>
            </a:pPr>
            <a:r>
              <a:rPr lang="en-US" sz="2400">
                <a:latin typeface="Arial Black" panose="020B0A04020102020204" charset="0"/>
                <a:ea typeface="宋体" panose="02010600030101010101" pitchFamily="2" charset="-122"/>
              </a:rPr>
              <a:t>var </a:t>
            </a:r>
            <a:r>
              <a:rPr sz="2400">
                <a:latin typeface="Arial Black" panose="020B0A04020102020204" charset="0"/>
                <a:ea typeface="宋体" panose="02010600030101010101" pitchFamily="2" charset="-122"/>
              </a:rPr>
              <a:t>isDown = keyObj.isDown;</a:t>
            </a:r>
            <a:endParaRPr sz="2400">
              <a:latin typeface="Arial Black" panose="020B0A04020102020204" charset="0"/>
              <a:ea typeface="宋体" panose="02010600030101010101" pitchFamily="2" charset="-122"/>
            </a:endParaRPr>
          </a:p>
          <a:p>
            <a:pPr>
              <a:lnSpc>
                <a:spcPct val="90000"/>
              </a:lnSpc>
            </a:pPr>
            <a:r>
              <a:rPr sz="2400">
                <a:latin typeface="Arial Black" panose="020B0A04020102020204" charset="0"/>
                <a:ea typeface="宋体" panose="02010600030101010101" pitchFamily="2" charset="-122"/>
              </a:rPr>
              <a:t>var isUp = keyObj.isUp;</a:t>
            </a:r>
            <a:endParaRPr sz="2400">
              <a:latin typeface="Arial Black" panose="020B0A04020102020204" charset="0"/>
              <a:ea typeface="宋体" panose="02010600030101010101" pitchFamily="2" charset="-122"/>
            </a:endParaRPr>
          </a:p>
          <a:p>
            <a:pPr>
              <a:lnSpc>
                <a:spcPct val="90000"/>
              </a:lnSpc>
            </a:pPr>
            <a:r>
              <a:rPr lang="en-US" sz="2400">
                <a:latin typeface="Arial Black" panose="020B0A04020102020204" charset="0"/>
                <a:ea typeface="宋体" panose="02010600030101010101" pitchFamily="2" charset="-122"/>
              </a:rPr>
              <a:t>//var isDown = scene.input.keyboard.checkDown(keyObj, duration);</a:t>
            </a:r>
            <a:endParaRPr lang="en-US" sz="2400">
              <a:latin typeface="Arial Black" panose="020B0A04020102020204" charset="0"/>
              <a:ea typeface="宋体" panose="02010600030101010101" pitchFamily="2" charset="-122"/>
            </a:endParaRPr>
          </a:p>
          <a:p>
            <a:pPr>
              <a:lnSpc>
                <a:spcPct val="90000"/>
              </a:lnSpc>
            </a:pPr>
            <a:endParaRPr lang="en-US" sz="2400">
              <a:latin typeface="Arial Black" panose="020B0A04020102020204" charset="0"/>
              <a:ea typeface="宋体" panose="02010600030101010101" pitchFamily="2" charset="-122"/>
            </a:endParaRPr>
          </a:p>
          <a:p>
            <a:pPr>
              <a:lnSpc>
                <a:spcPct val="90000"/>
              </a:lnSpc>
            </a:pPr>
            <a:r>
              <a:rPr lang="en-US" sz="2400">
                <a:latin typeface="Arial Black" panose="020B0A04020102020204" charset="0"/>
                <a:ea typeface="宋体" panose="02010600030101010101" pitchFamily="2" charset="-122"/>
              </a:rPr>
              <a:t>scene.input.keyboard.on('keydown', function (event) { /* ... */ });</a:t>
            </a:r>
            <a:endParaRPr lang="en-US" sz="2400">
              <a:latin typeface="Arial Black" panose="020B0A04020102020204" charset="0"/>
              <a:ea typeface="宋体" panose="02010600030101010101" pitchFamily="2" charset="-122"/>
            </a:endParaRPr>
          </a:p>
          <a:p>
            <a:pPr>
              <a:lnSpc>
                <a:spcPct val="90000"/>
              </a:lnSpc>
            </a:pPr>
            <a:endParaRPr lang="en-US" sz="2400">
              <a:latin typeface="Arial Black" panose="020B0A04020102020204" charset="0"/>
              <a:ea typeface="宋体" panose="02010600030101010101" pitchFamily="2" charset="-122"/>
            </a:endParaRPr>
          </a:p>
          <a:p>
            <a:pPr>
              <a:lnSpc>
                <a:spcPct val="90000"/>
              </a:lnSpc>
            </a:pPr>
            <a:r>
              <a:rPr lang="en-US" sz="2400">
                <a:latin typeface="Arial Black" panose="020B0A04020102020204" charset="0"/>
                <a:ea typeface="宋体" panose="02010600030101010101" pitchFamily="2" charset="-122"/>
                <a:sym typeface="+mn-ea"/>
              </a:rPr>
              <a:t>scene</a:t>
            </a:r>
            <a:r>
              <a:rPr lang="en-US" sz="2400">
                <a:latin typeface="Arial Black" panose="020B0A04020102020204" charset="0"/>
                <a:ea typeface="宋体" panose="02010600030101010101" pitchFamily="2" charset="-122"/>
              </a:rPr>
              <a:t>.input.keyboard.on( "keydown-SPACE",..)</a:t>
            </a:r>
            <a:endParaRPr lang="zh-CN" altLang="en-US" sz="2400">
              <a:latin typeface="Arial Black" panose="020B0A04020102020204" charset="0"/>
              <a:ea typeface="宋体" panose="02010600030101010101" pitchFamily="2" charset="-122"/>
            </a:endParaRPr>
          </a:p>
        </p:txBody>
      </p:sp>
      <p:sp>
        <p:nvSpPr>
          <p:cNvPr id="6" name="文本框 5"/>
          <p:cNvSpPr txBox="1"/>
          <p:nvPr/>
        </p:nvSpPr>
        <p:spPr>
          <a:xfrm>
            <a:off x="-5080" y="6303010"/>
            <a:ext cx="9154160" cy="368300"/>
          </a:xfrm>
          <a:prstGeom prst="rect">
            <a:avLst/>
          </a:prstGeom>
          <a:noFill/>
        </p:spPr>
        <p:txBody>
          <a:bodyPr wrap="square" rtlCol="0" anchor="t">
            <a:spAutoFit/>
          </a:bodyPr>
          <a:p>
            <a:r>
              <a:rPr lang="zh-CN" altLang="en-US"/>
              <a:t>https://rexrainbow.github.io/phaser3-rex-notes/docs/site/keyboardevents/</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4.2 </a:t>
            </a:r>
            <a:r>
              <a:rPr lang="zh-CN" altLang="en-US" dirty="0" smtClean="0"/>
              <a:t>播放声音</a:t>
            </a:r>
            <a:endParaRPr lang="zh-CN" altLang="en-US" dirty="0" smtClean="0"/>
          </a:p>
        </p:txBody>
      </p:sp>
      <p:sp>
        <p:nvSpPr>
          <p:cNvPr id="3" name="object 10"/>
          <p:cNvSpPr txBox="1"/>
          <p:nvPr/>
        </p:nvSpPr>
        <p:spPr>
          <a:xfrm>
            <a:off x="8078470" y="2290445"/>
            <a:ext cx="3919220" cy="1576070"/>
          </a:xfrm>
          <a:prstGeom prst="rect">
            <a:avLst/>
          </a:prstGeom>
        </p:spPr>
        <p:txBody>
          <a:bodyPr vert="horz" wrap="square" lIns="0" tIns="85725"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75"/>
              </a:spcBef>
              <a:buNone/>
              <a:tabLst>
                <a:tab pos="1693545" algn="l"/>
                <a:tab pos="2028825" algn="l"/>
              </a:tabLst>
            </a:pPr>
            <a:r>
              <a:rPr lang="en-US" sz="2000" smtClean="0"/>
              <a:t>    </a:t>
            </a:r>
            <a:endParaRPr lang="en-US" sz="2000" smtClean="0"/>
          </a:p>
          <a:p>
            <a:pPr marL="0" indent="0">
              <a:lnSpc>
                <a:spcPct val="100000"/>
              </a:lnSpc>
              <a:spcBef>
                <a:spcPts val="675"/>
              </a:spcBef>
              <a:buNone/>
              <a:tabLst>
                <a:tab pos="1693545" algn="l"/>
                <a:tab pos="2028825" algn="l"/>
              </a:tabLst>
            </a:pPr>
            <a:endParaRPr lang="en-US" sz="2000" smtClean="0"/>
          </a:p>
          <a:p>
            <a:pPr marL="0" indent="0">
              <a:lnSpc>
                <a:spcPct val="100000"/>
              </a:lnSpc>
              <a:spcBef>
                <a:spcPts val="675"/>
              </a:spcBef>
              <a:buNone/>
              <a:tabLst>
                <a:tab pos="1693545" algn="l"/>
                <a:tab pos="2028825" algn="l"/>
              </a:tabLst>
            </a:pPr>
            <a:endParaRPr lang="en-US" sz="2000" smtClean="0"/>
          </a:p>
          <a:p>
            <a:pPr marL="0" indent="0">
              <a:lnSpc>
                <a:spcPct val="100000"/>
              </a:lnSpc>
              <a:spcBef>
                <a:spcPts val="675"/>
              </a:spcBef>
              <a:buNone/>
              <a:tabLst>
                <a:tab pos="1693545" algn="l"/>
                <a:tab pos="2028825" algn="l"/>
              </a:tabLst>
            </a:pPr>
            <a:endParaRPr lang="en-US" sz="2000" smtClean="0"/>
          </a:p>
        </p:txBody>
      </p:sp>
      <p:sp>
        <p:nvSpPr>
          <p:cNvPr id="4" name="文本框 3"/>
          <p:cNvSpPr txBox="1"/>
          <p:nvPr/>
        </p:nvSpPr>
        <p:spPr>
          <a:xfrm>
            <a:off x="272415" y="850265"/>
            <a:ext cx="8599170" cy="4399915"/>
          </a:xfrm>
          <a:prstGeom prst="rect">
            <a:avLst/>
          </a:prstGeom>
          <a:noFill/>
        </p:spPr>
        <p:txBody>
          <a:bodyPr wrap="square" rtlCol="0" anchor="t">
            <a:spAutoFit/>
          </a:bodyPr>
          <a:p>
            <a:r>
              <a:rPr sz="2800"/>
              <a:t> this.load.setPath('assets/audio/tech');</a:t>
            </a:r>
            <a:endParaRPr sz="2800"/>
          </a:p>
          <a:p>
            <a:r>
              <a:rPr sz="2800"/>
              <a:t> this.load.audio('bass', [ 'bass.ogg', 'bass.mp3' ]);</a:t>
            </a:r>
            <a:endParaRPr sz="2800"/>
          </a:p>
          <a:p>
            <a:endParaRPr sz="2800"/>
          </a:p>
          <a:p>
            <a:endParaRPr sz="2800"/>
          </a:p>
          <a:p>
            <a:r>
              <a:rPr sz="2800"/>
              <a:t> var bass = this.sound.add('bass');</a:t>
            </a:r>
            <a:endParaRPr sz="2800"/>
          </a:p>
          <a:p>
            <a:r>
              <a:rPr sz="2800"/>
              <a:t> this.input.keyboard.on('keydown-A', function () {</a:t>
            </a:r>
            <a:endParaRPr sz="2800"/>
          </a:p>
          <a:p>
            <a:r>
              <a:rPr sz="2800"/>
              <a:t>        bass.play();</a:t>
            </a:r>
            <a:endParaRPr sz="2800"/>
          </a:p>
          <a:p>
            <a:r>
              <a:rPr sz="2800"/>
              <a:t> });</a:t>
            </a:r>
            <a:endParaRPr sz="2800"/>
          </a:p>
        </p:txBody>
      </p:sp>
      <p:sp>
        <p:nvSpPr>
          <p:cNvPr id="5" name="内容占位符 2"/>
          <p:cNvSpPr>
            <a:spLocks noGrp="1"/>
          </p:cNvSpPr>
          <p:nvPr>
            <p:ph idx="1"/>
          </p:nvPr>
        </p:nvSpPr>
        <p:spPr>
          <a:xfrm>
            <a:off x="135255" y="5777865"/>
            <a:ext cx="8873490" cy="836295"/>
          </a:xfrm>
        </p:spPr>
        <p:txBody>
          <a:bodyPr>
            <a:noAutofit/>
          </a:bodyPr>
          <a:p>
            <a:pPr>
              <a:defRPr/>
            </a:pPr>
            <a:r>
              <a:rPr lang="zh-CN" sz="1900" dirty="0">
                <a:effectLst/>
                <a:latin typeface="微软雅黑" panose="020B0503020204020204" charset="-122"/>
                <a:ea typeface="微软雅黑" panose="020B0503020204020204" charset="-122"/>
                <a:cs typeface="微软雅黑" panose="020B0503020204020204" charset="-122"/>
              </a:rPr>
              <a:t>https://phaser.io/examples/v3/view/audio/web-audio/play-sound-on-keypress</a:t>
            </a:r>
            <a:endParaRPr lang="zh-CN" sz="1900" dirty="0">
              <a:effectLst/>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p:cNvSpPr/>
          <p:nvPr/>
        </p:nvSpPr>
        <p:spPr>
          <a:xfrm>
            <a:off x="0" y="2544568"/>
            <a:ext cx="9144000" cy="1292712"/>
          </a:xfrm>
          <a:prstGeom prst="rect">
            <a:avLst/>
          </a:prstGeom>
          <a:solidFill>
            <a:srgbClr val="006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06" name="文本框 17"/>
          <p:cNvSpPr txBox="1"/>
          <p:nvPr/>
        </p:nvSpPr>
        <p:spPr>
          <a:xfrm>
            <a:off x="2773045" y="2738755"/>
            <a:ext cx="5726430" cy="829945"/>
          </a:xfrm>
          <a:prstGeom prst="rect">
            <a:avLst/>
          </a:prstGeom>
          <a:noFill/>
        </p:spPr>
        <p:txBody>
          <a:bodyPr wrap="square" rtlCol="0">
            <a:spAutoFit/>
          </a:bodyPr>
          <a:lstStyle/>
          <a:p>
            <a:r>
              <a:rPr lang="zh-CN" altLang="en-US" sz="4800" dirty="0">
                <a:solidFill>
                  <a:schemeClr val="bg1"/>
                </a:solidFill>
                <a:cs typeface="+mn-ea"/>
                <a:sym typeface="+mn-lt"/>
              </a:rPr>
              <a:t>Phaser.js简介</a:t>
            </a:r>
            <a:endParaRPr lang="zh-CN" altLang="en-US" sz="4800" dirty="0">
              <a:solidFill>
                <a:schemeClr val="bg1"/>
              </a:solidFill>
              <a:cs typeface="+mn-ea"/>
              <a:sym typeface="+mn-lt"/>
            </a:endParaRPr>
          </a:p>
        </p:txBody>
      </p:sp>
      <p:grpSp>
        <p:nvGrpSpPr>
          <p:cNvPr id="10" name="组合 9"/>
          <p:cNvGrpSpPr/>
          <p:nvPr/>
        </p:nvGrpSpPr>
        <p:grpSpPr>
          <a:xfrm>
            <a:off x="1481329" y="2632179"/>
            <a:ext cx="1199104" cy="1573941"/>
            <a:chOff x="1041891" y="2887277"/>
            <a:chExt cx="1036261" cy="1434712"/>
          </a:xfrm>
          <a:effectLst>
            <a:outerShdw blurRad="50800" dist="38100" dir="2700000" algn="tl" rotWithShape="0">
              <a:prstClr val="black">
                <a:alpha val="40000"/>
              </a:prstClr>
            </a:outerShdw>
          </a:effectLst>
        </p:grpSpPr>
        <p:sp>
          <p:nvSpPr>
            <p:cNvPr id="11" name="Oval 53"/>
            <p:cNvSpPr>
              <a:spLocks noChangeArrowheads="1"/>
            </p:cNvSpPr>
            <p:nvPr/>
          </p:nvSpPr>
          <p:spPr bwMode="auto">
            <a:xfrm>
              <a:off x="1041891" y="2887277"/>
              <a:ext cx="1036261" cy="1036518"/>
            </a:xfrm>
            <a:prstGeom prst="ellipse">
              <a:avLst/>
            </a:prstGeom>
            <a:solidFill>
              <a:schemeClr val="accent4"/>
            </a:solidFill>
            <a:ln w="88900">
              <a:solidFill>
                <a:srgbClr val="F1F1F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5865">
                <a:cs typeface="+mn-ea"/>
                <a:sym typeface="+mn-lt"/>
              </a:endParaRPr>
            </a:p>
          </p:txBody>
        </p:sp>
        <p:sp>
          <p:nvSpPr>
            <p:cNvPr id="12" name="Text Box 58"/>
            <p:cNvSpPr txBox="1">
              <a:spLocks noChangeArrowheads="1"/>
            </p:cNvSpPr>
            <p:nvPr/>
          </p:nvSpPr>
          <p:spPr bwMode="auto">
            <a:xfrm>
              <a:off x="1168618" y="3051118"/>
              <a:ext cx="782802" cy="1270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p>
              <a:pPr algn="ctr"/>
              <a:r>
                <a:rPr lang="en-US" altLang="zh-CN" sz="4000" b="1" dirty="0">
                  <a:solidFill>
                    <a:schemeClr val="bg1"/>
                  </a:solidFill>
                  <a:cs typeface="+mn-ea"/>
                  <a:sym typeface="+mn-lt"/>
                </a:rPr>
                <a:t>01</a:t>
              </a:r>
              <a:endParaRPr lang="en-US" altLang="zh-CN" sz="4000" b="1" dirty="0">
                <a:solidFill>
                  <a:schemeClr val="bg1"/>
                </a:solidFill>
                <a:cs typeface="+mn-ea"/>
                <a:sym typeface="+mn-lt"/>
              </a:endParaRPr>
            </a:p>
          </p:txBody>
        </p:sp>
      </p:grpSp>
      <p:pic>
        <p:nvPicPr>
          <p:cNvPr id="9" name="Picture 2" descr="C:\Users\Administrator\Desktop\mi.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57335" y="119640"/>
            <a:ext cx="2047632" cy="5187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1)">
                                      <p:cBhvr>
                                        <p:cTn id="11" dur="65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06"/>
                                        </p:tgtEl>
                                        <p:attrNameLst>
                                          <p:attrName>style.visibility</p:attrName>
                                        </p:attrNameLst>
                                      </p:cBhvr>
                                      <p:to>
                                        <p:strVal val="visible"/>
                                      </p:to>
                                    </p:set>
                                    <p:animEffect transition="in" filter="wipe(left)">
                                      <p:cBhvr>
                                        <p:cTn id="15"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p:cNvSpPr/>
          <p:nvPr/>
        </p:nvSpPr>
        <p:spPr>
          <a:xfrm>
            <a:off x="0" y="2544568"/>
            <a:ext cx="9144000" cy="1292712"/>
          </a:xfrm>
          <a:prstGeom prst="rect">
            <a:avLst/>
          </a:prstGeom>
          <a:solidFill>
            <a:srgbClr val="006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06" name="文本框 17"/>
          <p:cNvSpPr txBox="1"/>
          <p:nvPr/>
        </p:nvSpPr>
        <p:spPr>
          <a:xfrm>
            <a:off x="2773045" y="2738755"/>
            <a:ext cx="5726430" cy="829945"/>
          </a:xfrm>
          <a:prstGeom prst="rect">
            <a:avLst/>
          </a:prstGeom>
          <a:noFill/>
        </p:spPr>
        <p:txBody>
          <a:bodyPr wrap="square" rtlCol="0">
            <a:spAutoFit/>
          </a:bodyPr>
          <a:lstStyle/>
          <a:p>
            <a:r>
              <a:rPr lang="zh-CN" altLang="en-US" sz="4800" dirty="0">
                <a:solidFill>
                  <a:schemeClr val="bg1"/>
                </a:solidFill>
                <a:cs typeface="+mn-ea"/>
                <a:sym typeface="+mn-lt"/>
              </a:rPr>
              <a:t>碰撞检测</a:t>
            </a:r>
            <a:endParaRPr lang="zh-CN" altLang="en-US" sz="4800" dirty="0">
              <a:solidFill>
                <a:schemeClr val="bg1"/>
              </a:solidFill>
              <a:cs typeface="+mn-ea"/>
              <a:sym typeface="+mn-lt"/>
            </a:endParaRPr>
          </a:p>
        </p:txBody>
      </p:sp>
      <p:grpSp>
        <p:nvGrpSpPr>
          <p:cNvPr id="10" name="组合 9"/>
          <p:cNvGrpSpPr/>
          <p:nvPr/>
        </p:nvGrpSpPr>
        <p:grpSpPr>
          <a:xfrm>
            <a:off x="1481329" y="2632179"/>
            <a:ext cx="1199104" cy="1137105"/>
            <a:chOff x="1041891" y="2887277"/>
            <a:chExt cx="1036261" cy="1036518"/>
          </a:xfrm>
          <a:effectLst>
            <a:outerShdw blurRad="50800" dist="38100" dir="2700000" algn="tl" rotWithShape="0">
              <a:prstClr val="black">
                <a:alpha val="40000"/>
              </a:prstClr>
            </a:outerShdw>
          </a:effectLst>
        </p:grpSpPr>
        <p:sp>
          <p:nvSpPr>
            <p:cNvPr id="11" name="Oval 53"/>
            <p:cNvSpPr>
              <a:spLocks noChangeArrowheads="1"/>
            </p:cNvSpPr>
            <p:nvPr/>
          </p:nvSpPr>
          <p:spPr bwMode="auto">
            <a:xfrm>
              <a:off x="1041891" y="2887277"/>
              <a:ext cx="1036261" cy="1036518"/>
            </a:xfrm>
            <a:prstGeom prst="ellipse">
              <a:avLst/>
            </a:prstGeom>
            <a:solidFill>
              <a:schemeClr val="accent4"/>
            </a:solidFill>
            <a:ln w="88900">
              <a:solidFill>
                <a:srgbClr val="F1F1F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5865">
                <a:cs typeface="+mn-ea"/>
                <a:sym typeface="+mn-lt"/>
              </a:endParaRPr>
            </a:p>
          </p:txBody>
        </p:sp>
        <p:sp>
          <p:nvSpPr>
            <p:cNvPr id="12" name="Text Box 58"/>
            <p:cNvSpPr txBox="1">
              <a:spLocks noChangeArrowheads="1"/>
            </p:cNvSpPr>
            <p:nvPr/>
          </p:nvSpPr>
          <p:spPr bwMode="auto">
            <a:xfrm>
              <a:off x="1168618" y="3051118"/>
              <a:ext cx="782802" cy="644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p>
              <a:pPr algn="ctr"/>
              <a:r>
                <a:rPr lang="en-US" altLang="zh-CN" sz="4000" b="1" dirty="0">
                  <a:solidFill>
                    <a:schemeClr val="bg1"/>
                  </a:solidFill>
                  <a:cs typeface="+mn-ea"/>
                  <a:sym typeface="+mn-lt"/>
                </a:rPr>
                <a:t>05</a:t>
              </a:r>
              <a:endParaRPr lang="en-US" altLang="zh-CN" sz="4000" b="1" dirty="0">
                <a:solidFill>
                  <a:schemeClr val="bg1"/>
                </a:solidFill>
                <a:cs typeface="+mn-ea"/>
                <a:sym typeface="+mn-lt"/>
              </a:endParaRPr>
            </a:p>
          </p:txBody>
        </p:sp>
      </p:grpSp>
      <p:pic>
        <p:nvPicPr>
          <p:cNvPr id="9" name="Picture 2" descr="C:\Users\Administrator\Desktop\mi.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57335" y="119640"/>
            <a:ext cx="2047632" cy="5187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1)">
                                      <p:cBhvr>
                                        <p:cTn id="11" dur="65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06"/>
                                        </p:tgtEl>
                                        <p:attrNameLst>
                                          <p:attrName>style.visibility</p:attrName>
                                        </p:attrNameLst>
                                      </p:cBhvr>
                                      <p:to>
                                        <p:strVal val="visible"/>
                                      </p:to>
                                    </p:set>
                                    <p:animEffect transition="in" filter="wipe(left)">
                                      <p:cBhvr>
                                        <p:cTn id="15"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bldLvl="0" animBg="1"/>
      <p:bldP spid="10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5.1 </a:t>
            </a:r>
            <a:r>
              <a:rPr lang="zh-CN" altLang="en-US" dirty="0" smtClean="0"/>
              <a:t>默认物理引擎</a:t>
            </a:r>
            <a:endParaRPr lang="zh-CN" altLang="en-US" dirty="0" smtClean="0"/>
          </a:p>
        </p:txBody>
      </p:sp>
      <p:sp>
        <p:nvSpPr>
          <p:cNvPr id="3" name="object 10"/>
          <p:cNvSpPr txBox="1"/>
          <p:nvPr/>
        </p:nvSpPr>
        <p:spPr>
          <a:xfrm>
            <a:off x="8078470" y="2290445"/>
            <a:ext cx="3919220" cy="1576070"/>
          </a:xfrm>
          <a:prstGeom prst="rect">
            <a:avLst/>
          </a:prstGeom>
        </p:spPr>
        <p:txBody>
          <a:bodyPr vert="horz" wrap="square" lIns="0" tIns="85725"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75"/>
              </a:spcBef>
              <a:buNone/>
              <a:tabLst>
                <a:tab pos="1693545" algn="l"/>
                <a:tab pos="2028825" algn="l"/>
              </a:tabLst>
            </a:pPr>
            <a:r>
              <a:rPr lang="en-US" sz="2000" smtClean="0"/>
              <a:t>    </a:t>
            </a:r>
            <a:endParaRPr lang="en-US" sz="2000" smtClean="0"/>
          </a:p>
          <a:p>
            <a:pPr marL="0" indent="0">
              <a:lnSpc>
                <a:spcPct val="100000"/>
              </a:lnSpc>
              <a:spcBef>
                <a:spcPts val="675"/>
              </a:spcBef>
              <a:buNone/>
              <a:tabLst>
                <a:tab pos="1693545" algn="l"/>
                <a:tab pos="2028825" algn="l"/>
              </a:tabLst>
            </a:pPr>
            <a:endParaRPr lang="en-US" sz="2000" smtClean="0"/>
          </a:p>
          <a:p>
            <a:pPr marL="0" indent="0">
              <a:lnSpc>
                <a:spcPct val="100000"/>
              </a:lnSpc>
              <a:spcBef>
                <a:spcPts val="675"/>
              </a:spcBef>
              <a:buNone/>
              <a:tabLst>
                <a:tab pos="1693545" algn="l"/>
                <a:tab pos="2028825" algn="l"/>
              </a:tabLst>
            </a:pPr>
            <a:endParaRPr lang="en-US" sz="2000" smtClean="0"/>
          </a:p>
          <a:p>
            <a:pPr marL="0" indent="0">
              <a:lnSpc>
                <a:spcPct val="100000"/>
              </a:lnSpc>
              <a:spcBef>
                <a:spcPts val="675"/>
              </a:spcBef>
              <a:buNone/>
              <a:tabLst>
                <a:tab pos="1693545" algn="l"/>
                <a:tab pos="2028825" algn="l"/>
              </a:tabLst>
            </a:pPr>
            <a:endParaRPr lang="en-US" sz="2000" smtClean="0"/>
          </a:p>
        </p:txBody>
      </p:sp>
      <p:sp>
        <p:nvSpPr>
          <p:cNvPr id="4" name="文本框 3"/>
          <p:cNvSpPr txBox="1"/>
          <p:nvPr/>
        </p:nvSpPr>
        <p:spPr>
          <a:xfrm>
            <a:off x="272415" y="850265"/>
            <a:ext cx="8599170" cy="2676525"/>
          </a:xfrm>
          <a:prstGeom prst="rect">
            <a:avLst/>
          </a:prstGeom>
          <a:noFill/>
        </p:spPr>
        <p:txBody>
          <a:bodyPr wrap="square" rtlCol="0" anchor="t">
            <a:spAutoFit/>
          </a:bodyPr>
          <a:p>
            <a:r>
              <a:rPr lang="zh-CN" altLang="en-US" sz="2800"/>
              <a:t>Phaser.Physics.Arcade.Group</a:t>
            </a:r>
            <a:endParaRPr lang="zh-CN" altLang="en-US" sz="2800"/>
          </a:p>
          <a:p>
            <a:r>
              <a:rPr lang="zh-CN" altLang="en-US" sz="2800"/>
              <a:t>物理组的主要用途是将共享相同内在结构的物理对象收集到一个池中。可以很容易地与其他组或游戏对象进行比较。 </a:t>
            </a:r>
            <a:endParaRPr lang="zh-CN" altLang="en-US" sz="2800"/>
          </a:p>
          <a:p>
            <a:endParaRPr lang="zh-CN" altLang="en-US" sz="2800"/>
          </a:p>
          <a:p>
            <a:endParaRPr lang="zh-CN" altLang="en-US" sz="2800"/>
          </a:p>
        </p:txBody>
      </p:sp>
      <p:sp>
        <p:nvSpPr>
          <p:cNvPr id="5" name="文本框 4"/>
          <p:cNvSpPr txBox="1"/>
          <p:nvPr/>
        </p:nvSpPr>
        <p:spPr>
          <a:xfrm>
            <a:off x="272415" y="2673985"/>
            <a:ext cx="8108315" cy="4399915"/>
          </a:xfrm>
          <a:prstGeom prst="rect">
            <a:avLst/>
          </a:prstGeom>
          <a:noFill/>
        </p:spPr>
        <p:txBody>
          <a:bodyPr wrap="square" rtlCol="0" anchor="t">
            <a:spAutoFit/>
          </a:bodyPr>
          <a:p>
            <a:r>
              <a:rPr lang="zh-CN" altLang="en-US" sz="2000"/>
              <a:t>player.setCollideWorldBounds(true);</a:t>
            </a:r>
            <a:endParaRPr lang="zh-CN" altLang="en-US" sz="2000"/>
          </a:p>
          <a:p>
            <a:r>
              <a:rPr lang="zh-CN" altLang="en-US" sz="2000"/>
              <a:t>platforms = this.physics.add.staticGroup();</a:t>
            </a:r>
            <a:endParaRPr lang="zh-CN" altLang="en-US" sz="2000"/>
          </a:p>
          <a:p>
            <a:endParaRPr lang="zh-CN" altLang="en-US" sz="2000"/>
          </a:p>
          <a:p>
            <a:r>
              <a:rPr lang="zh-CN" altLang="en-US" sz="2000"/>
              <a:t>stars = this.physics.add.group({</a:t>
            </a:r>
            <a:endParaRPr lang="zh-CN" altLang="en-US" sz="2000"/>
          </a:p>
          <a:p>
            <a:r>
              <a:rPr lang="zh-CN" altLang="en-US" sz="2000"/>
              <a:t>        key: 'star',</a:t>
            </a:r>
            <a:endParaRPr lang="zh-CN" altLang="en-US" sz="2000"/>
          </a:p>
          <a:p>
            <a:r>
              <a:rPr lang="zh-CN" altLang="en-US" sz="2000"/>
              <a:t>        repeat: 11,</a:t>
            </a:r>
            <a:endParaRPr lang="zh-CN" altLang="en-US" sz="2000"/>
          </a:p>
          <a:p>
            <a:r>
              <a:rPr lang="zh-CN" altLang="en-US" sz="2000"/>
              <a:t>        setXY: { x: 12, y: 0, stepX: 70 }</a:t>
            </a:r>
            <a:endParaRPr lang="zh-CN" altLang="en-US" sz="2000"/>
          </a:p>
          <a:p>
            <a:r>
              <a:rPr lang="zh-CN" altLang="en-US" sz="2000"/>
              <a:t>    });</a:t>
            </a:r>
            <a:endParaRPr lang="zh-CN" altLang="en-US" sz="2000"/>
          </a:p>
          <a:p>
            <a:endParaRPr lang="zh-CN" altLang="en-US" sz="2000"/>
          </a:p>
          <a:p>
            <a:r>
              <a:rPr lang="zh-CN" altLang="en-US" sz="2000"/>
              <a:t>this.physics.add.collider(player, platforms);</a:t>
            </a:r>
            <a:endParaRPr lang="zh-CN" altLang="en-US" sz="2000"/>
          </a:p>
          <a:p>
            <a:r>
              <a:rPr lang="zh-CN" altLang="en-US" sz="2000"/>
              <a:t>this.physics.add.collider(stars, platforms);</a:t>
            </a:r>
            <a:endParaRPr lang="zh-CN" altLang="en-US" sz="2000"/>
          </a:p>
          <a:p>
            <a:r>
              <a:rPr lang="zh-CN" altLang="en-US" sz="2000"/>
              <a:t>this.physics.add.overlap(player, stars, collectStar, null, this);</a:t>
            </a:r>
            <a:endParaRPr lang="zh-CN" altLang="en-US" sz="2000"/>
          </a:p>
          <a:p>
            <a:endParaRPr lang="zh-CN" altLang="en-US" sz="20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632528"/>
            <a:ext cx="8229600" cy="861928"/>
          </a:xfrm>
          <a:prstGeom prst="rect">
            <a:avLst/>
          </a:prstGeom>
        </p:spPr>
        <p:txBody>
          <a:bodyPr/>
          <a:lstStyle/>
          <a:p>
            <a:r>
              <a:rPr lang="zh-CN" altLang="en-US" sz="5400" b="1" kern="10" spc="300" dirty="0" smtClean="0">
                <a:solidFill>
                  <a:schemeClr val="bg1"/>
                </a:solidFill>
                <a:cs typeface="+mn-ea"/>
                <a:sym typeface="+mn-lt"/>
              </a:rPr>
              <a:t>谢谢</a:t>
            </a:r>
            <a:endParaRPr lang="zh-CN" altLang="en-US" sz="5400" dirty="0"/>
          </a:p>
        </p:txBody>
      </p:sp>
    </p:spTree>
  </p:cSld>
  <p:clrMapOvr>
    <a:masterClrMapping/>
  </p:clrMapOvr>
  <mc:AlternateContent xmlns:mc="http://schemas.openxmlformats.org/markup-compatibility/2006">
    <mc:Choice xmlns:p14="http://schemas.microsoft.com/office/powerpoint/2010/main" Requires="p14">
      <p:transition>
        <p14:ripple/>
      </p:transition>
    </mc:Choice>
    <mc:Fallback>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title"/>
          </p:nvPr>
        </p:nvSpPr>
        <p:spPr/>
        <p:txBody>
          <a:bodyPr/>
          <a:p>
            <a:r>
              <a:rPr lang="en-US" altLang="zh-CN"/>
              <a:t>1.1 Phase</a:t>
            </a:r>
            <a:r>
              <a:rPr lang="en-US" altLang="zh-CN"/>
              <a:t>r</a:t>
            </a:r>
            <a:r>
              <a:rPr lang="zh-CN" altLang="en-US"/>
              <a:t>是什么？</a:t>
            </a:r>
            <a:endParaRPr lang="zh-CN" altLang="en-US"/>
          </a:p>
        </p:txBody>
      </p:sp>
      <p:sp>
        <p:nvSpPr>
          <p:cNvPr id="3" name="内容占位符 2"/>
          <p:cNvSpPr>
            <a:spLocks noGrp="1"/>
          </p:cNvSpPr>
          <p:nvPr>
            <p:ph idx="1"/>
          </p:nvPr>
        </p:nvSpPr>
        <p:spPr>
          <a:xfrm>
            <a:off x="628650" y="1368795"/>
            <a:ext cx="7886700" cy="4351338"/>
          </a:xfrm>
        </p:spPr>
        <p:txBody>
          <a:bodyPr>
            <a:normAutofit fontScale="90000" lnSpcReduction="10000"/>
          </a:bodyPr>
          <a:p>
            <a:pPr>
              <a:defRPr/>
            </a:pPr>
            <a:r>
              <a:rPr sz="2600" dirty="0">
                <a:effectLst/>
                <a:latin typeface="微软雅黑" panose="020B0503020204020204" charset="-122"/>
                <a:ea typeface="微软雅黑" panose="020B0503020204020204" charset="-122"/>
              </a:rPr>
              <a:t>Phaser</a:t>
            </a:r>
            <a:r>
              <a:rPr sz="2600" b="1" dirty="0">
                <a:effectLst>
                  <a:outerShdw blurRad="38100" dist="38100" dir="2700000" algn="tl">
                    <a:srgbClr val="C0C0C0"/>
                  </a:outerShdw>
                </a:effectLst>
              </a:rPr>
              <a:t>是一个专注于桌面和移动端的HTML5游戏引擎</a:t>
            </a:r>
            <a:r>
              <a:rPr lang="zh-CN" altLang="en-US" sz="2600" b="1" dirty="0">
                <a:effectLst>
                  <a:outerShdw blurRad="38100" dist="38100" dir="2700000" algn="tl">
                    <a:srgbClr val="C0C0C0"/>
                  </a:outerShdw>
                </a:effectLst>
              </a:rPr>
              <a:t>。</a:t>
            </a:r>
            <a:endParaRPr lang="en-US" altLang="zh-CN" sz="2600" b="1" dirty="0">
              <a:solidFill>
                <a:srgbClr val="FF0000"/>
              </a:solidFill>
              <a:effectLst>
                <a:outerShdw blurRad="38100" dist="38100" dir="2700000" algn="tl">
                  <a:srgbClr val="C0C0C0"/>
                </a:outerShdw>
              </a:effectLst>
            </a:endParaRPr>
          </a:p>
          <a:p>
            <a:pPr>
              <a:defRPr/>
            </a:pPr>
            <a:endParaRPr lang="en-US" altLang="zh-CN" sz="2600" b="1" dirty="0">
              <a:effectLst>
                <a:outerShdw blurRad="38100" dist="38100" dir="2700000" algn="tl">
                  <a:srgbClr val="C0C0C0"/>
                </a:outerShdw>
              </a:effectLst>
            </a:endParaRPr>
          </a:p>
          <a:p>
            <a:pPr>
              <a:defRPr/>
            </a:pPr>
            <a:endParaRPr lang="en-US" altLang="zh-CN" sz="2600" b="1" dirty="0">
              <a:effectLst>
                <a:outerShdw blurRad="38100" dist="38100" dir="2700000" algn="tl">
                  <a:srgbClr val="C0C0C0"/>
                </a:outerShdw>
              </a:effectLst>
            </a:endParaRPr>
          </a:p>
          <a:p>
            <a:pPr>
              <a:defRPr/>
            </a:pPr>
            <a:r>
              <a:rPr sz="2600" b="1" dirty="0">
                <a:effectLst>
                  <a:outerShdw blurRad="38100" dist="38100" dir="2700000" algn="tl">
                    <a:srgbClr val="C0C0C0"/>
                  </a:outerShdw>
                </a:effectLst>
              </a:rPr>
              <a:t>Phaser入门</a:t>
            </a:r>
            <a:r>
              <a:rPr lang="zh-CN" sz="2600" b="1" dirty="0">
                <a:effectLst>
                  <a:outerShdw blurRad="38100" dist="38100" dir="2700000" algn="tl">
                    <a:srgbClr val="C0C0C0"/>
                  </a:outerShdw>
                </a:effectLst>
              </a:rPr>
              <a:t>很容易，特别</a:t>
            </a:r>
            <a:r>
              <a:rPr lang="zh-CN" sz="2600" b="1" dirty="0">
                <a:effectLst>
                  <a:outerShdw blurRad="38100" dist="38100" dir="2700000" algn="tl">
                    <a:srgbClr val="C0C0C0"/>
                  </a:outerShdw>
                </a:effectLst>
              </a:rPr>
              <a:t>适合做原型</a:t>
            </a:r>
            <a:r>
              <a:rPr lang="zh-CN" altLang="en-US" sz="2600" b="1" dirty="0">
                <a:effectLst>
                  <a:outerShdw blurRad="38100" dist="38100" dir="2700000" algn="tl">
                    <a:srgbClr val="C0C0C0"/>
                  </a:outerShdw>
                </a:effectLst>
              </a:rPr>
              <a:t>。</a:t>
            </a:r>
            <a:endParaRPr lang="en-US" altLang="zh-CN" sz="2600" b="1" dirty="0">
              <a:effectLst>
                <a:outerShdw blurRad="38100" dist="38100" dir="2700000" algn="tl">
                  <a:srgbClr val="C0C0C0"/>
                </a:outerShdw>
              </a:effectLst>
            </a:endParaRPr>
          </a:p>
          <a:p>
            <a:pPr>
              <a:defRPr/>
            </a:pPr>
            <a:endParaRPr lang="en-US" altLang="zh-CN" sz="2600" b="1" dirty="0">
              <a:effectLst>
                <a:outerShdw blurRad="38100" dist="38100" dir="2700000" algn="tl">
                  <a:srgbClr val="C0C0C0"/>
                </a:outerShdw>
              </a:effectLst>
            </a:endParaRPr>
          </a:p>
          <a:p>
            <a:pPr>
              <a:defRPr/>
            </a:pPr>
            <a:endParaRPr lang="en-US" altLang="zh-CN" sz="2600" b="1" dirty="0">
              <a:effectLst>
                <a:outerShdw blurRad="38100" dist="38100" dir="2700000" algn="tl">
                  <a:srgbClr val="C0C0C0"/>
                </a:outerShdw>
              </a:effectLst>
            </a:endParaRPr>
          </a:p>
          <a:p>
            <a:pPr>
              <a:defRPr/>
            </a:pPr>
            <a:r>
              <a:rPr lang="zh-CN" sz="2600" b="1" dirty="0">
                <a:effectLst>
                  <a:outerShdw blurRad="38100" dist="38100" dir="2700000" algn="tl">
                    <a:srgbClr val="C0C0C0"/>
                  </a:outerShdw>
                </a:effectLst>
              </a:rPr>
              <a:t>官方网站：http://phaser.io/</a:t>
            </a:r>
            <a:endParaRPr lang="zh-CN" sz="2600" b="1" dirty="0">
              <a:effectLst>
                <a:outerShdw blurRad="38100" dist="38100" dir="2700000" algn="tl">
                  <a:srgbClr val="C0C0C0"/>
                </a:outerShdw>
              </a:effectLst>
            </a:endParaRPr>
          </a:p>
          <a:p>
            <a:pPr>
              <a:defRPr/>
            </a:pPr>
            <a:endParaRPr lang="zh-CN" sz="2600" b="1" dirty="0">
              <a:effectLst>
                <a:outerShdw blurRad="38100" dist="38100" dir="2700000" algn="tl">
                  <a:srgbClr val="C0C0C0"/>
                </a:outerShdw>
              </a:effectLst>
            </a:endParaRPr>
          </a:p>
          <a:p>
            <a:pPr>
              <a:defRPr/>
            </a:pPr>
            <a:endParaRPr lang="zh-CN" sz="2600" b="1" dirty="0">
              <a:effectLst>
                <a:outerShdw blurRad="38100" dist="38100" dir="2700000" algn="tl">
                  <a:srgbClr val="C0C0C0"/>
                </a:outerShdw>
              </a:effectLst>
            </a:endParaRPr>
          </a:p>
          <a:p>
            <a:pPr>
              <a:defRPr/>
            </a:pPr>
            <a:r>
              <a:rPr lang="zh-CN" sz="2600" b="1" dirty="0">
                <a:effectLst>
                  <a:outerShdw blurRad="38100" dist="38100" dir="2700000" algn="tl">
                    <a:srgbClr val="C0C0C0"/>
                  </a:outerShdw>
                </a:effectLst>
                <a:sym typeface="+mn-ea"/>
              </a:rPr>
              <a:t>官方示例：http://phaser.io/examples</a:t>
            </a:r>
            <a:endParaRPr lang="zh-CN" sz="2600" b="1" dirty="0">
              <a:effectLst>
                <a:outerShdw blurRad="38100" dist="38100" dir="2700000" algn="tl">
                  <a:srgbClr val="C0C0C0"/>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1000"/>
                                        <p:tgtEl>
                                          <p:spTgt spid="3">
                                            <p:txEl>
                                              <p:pRg st="9" end="9"/>
                                            </p:txEl>
                                          </p:spTgt>
                                        </p:tgtEl>
                                      </p:cBhvr>
                                    </p:animEffect>
                                    <p:anim calcmode="lin" valueType="num">
                                      <p:cBhvr>
                                        <p:cTn id="2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title"/>
          </p:nvPr>
        </p:nvSpPr>
        <p:spPr/>
        <p:txBody>
          <a:bodyPr/>
          <a:p>
            <a:r>
              <a:rPr lang="en-US" altLang="zh-CN"/>
              <a:t>1.2 Phase</a:t>
            </a:r>
            <a:r>
              <a:rPr lang="en-US" altLang="zh-CN"/>
              <a:t>r</a:t>
            </a:r>
            <a:r>
              <a:rPr lang="zh-CN" altLang="en-US"/>
              <a:t>优势</a:t>
            </a:r>
            <a:endParaRPr lang="zh-CN" altLang="en-US"/>
          </a:p>
        </p:txBody>
      </p:sp>
      <p:sp>
        <p:nvSpPr>
          <p:cNvPr id="3" name="内容占位符 2"/>
          <p:cNvSpPr>
            <a:spLocks noGrp="1"/>
          </p:cNvSpPr>
          <p:nvPr>
            <p:ph idx="1"/>
          </p:nvPr>
        </p:nvSpPr>
        <p:spPr>
          <a:xfrm>
            <a:off x="628650" y="1368795"/>
            <a:ext cx="7886700" cy="4351338"/>
          </a:xfrm>
        </p:spPr>
        <p:txBody>
          <a:bodyPr>
            <a:normAutofit/>
          </a:bodyPr>
          <a:p>
            <a:pPr>
              <a:defRPr/>
            </a:pPr>
            <a:r>
              <a:rPr sz="2600" dirty="0">
                <a:effectLst/>
                <a:latin typeface="微软雅黑" panose="020B0503020204020204" charset="-122"/>
                <a:ea typeface="微软雅黑" panose="020B0503020204020204" charset="-122"/>
                <a:cs typeface="微软雅黑" panose="020B0503020204020204" charset="-122"/>
              </a:rPr>
              <a:t>十分简易的环境搭建</a:t>
            </a:r>
            <a:r>
              <a:rPr lang="zh-CN" altLang="en-US" sz="2600" dirty="0">
                <a:effectLst/>
                <a:latin typeface="微软雅黑" panose="020B0503020204020204" charset="-122"/>
                <a:ea typeface="微软雅黑" panose="020B0503020204020204" charset="-122"/>
                <a:cs typeface="微软雅黑" panose="020B0503020204020204" charset="-122"/>
              </a:rPr>
              <a:t>。</a:t>
            </a:r>
            <a:endParaRPr lang="en-US" altLang="zh-CN" sz="2600" dirty="0">
              <a:solidFill>
                <a:srgbClr val="FF0000"/>
              </a:solidFill>
              <a:effectLst/>
              <a:latin typeface="微软雅黑" panose="020B0503020204020204" charset="-122"/>
              <a:ea typeface="微软雅黑" panose="020B0503020204020204" charset="-122"/>
              <a:cs typeface="微软雅黑" panose="020B0503020204020204" charset="-122"/>
            </a:endParaRPr>
          </a:p>
          <a:p>
            <a:pPr>
              <a:defRPr/>
            </a:pPr>
            <a:endParaRPr lang="en-US" altLang="zh-CN" sz="2600" dirty="0">
              <a:effectLst/>
              <a:latin typeface="微软雅黑" panose="020B0503020204020204" charset="-122"/>
              <a:ea typeface="微软雅黑" panose="020B0503020204020204" charset="-122"/>
              <a:cs typeface="微软雅黑" panose="020B0503020204020204" charset="-122"/>
            </a:endParaRPr>
          </a:p>
          <a:p>
            <a:pPr>
              <a:defRPr/>
            </a:pPr>
            <a:r>
              <a:rPr lang="en-US" altLang="zh-CN" sz="2600" dirty="0">
                <a:effectLst/>
                <a:latin typeface="微软雅黑" panose="020B0503020204020204" charset="-122"/>
                <a:ea typeface="微软雅黑" panose="020B0503020204020204" charset="-122"/>
                <a:cs typeface="微软雅黑" panose="020B0503020204020204" charset="-122"/>
              </a:rPr>
              <a:t>它支持 WebGL 和 Canvas 两种渲染模式</a:t>
            </a:r>
            <a:r>
              <a:rPr lang="zh-CN" altLang="en-US" sz="2600" dirty="0">
                <a:effectLst/>
                <a:latin typeface="微软雅黑" panose="020B0503020204020204" charset="-122"/>
                <a:ea typeface="微软雅黑" panose="020B0503020204020204" charset="-122"/>
                <a:cs typeface="微软雅黑" panose="020B0503020204020204" charset="-122"/>
              </a:rPr>
              <a:t>。</a:t>
            </a:r>
            <a:endParaRPr lang="en-US" altLang="zh-CN" sz="2600" dirty="0">
              <a:effectLst/>
              <a:latin typeface="微软雅黑" panose="020B0503020204020204" charset="-122"/>
              <a:ea typeface="微软雅黑" panose="020B0503020204020204" charset="-122"/>
              <a:cs typeface="微软雅黑" panose="020B0503020204020204" charset="-122"/>
            </a:endParaRPr>
          </a:p>
          <a:p>
            <a:pPr>
              <a:defRPr/>
            </a:pPr>
            <a:endParaRPr lang="en-US" altLang="zh-CN" sz="2600" dirty="0">
              <a:effectLst/>
              <a:latin typeface="微软雅黑" panose="020B0503020204020204" charset="-122"/>
              <a:ea typeface="微软雅黑" panose="020B0503020204020204" charset="-122"/>
              <a:cs typeface="微软雅黑" panose="020B0503020204020204" charset="-122"/>
            </a:endParaRPr>
          </a:p>
          <a:p>
            <a:pPr>
              <a:defRPr/>
            </a:pPr>
            <a:r>
              <a:rPr lang="zh-CN" altLang="en-US" sz="2600" dirty="0">
                <a:effectLst/>
                <a:latin typeface="微软雅黑" panose="020B0503020204020204" charset="-122"/>
                <a:ea typeface="微软雅黑" panose="020B0503020204020204" charset="-122"/>
                <a:cs typeface="微软雅黑" panose="020B0503020204020204" charset="-122"/>
              </a:rPr>
              <a:t>丰富的功能，Tween 动画</a:t>
            </a:r>
            <a:r>
              <a:rPr lang="zh-CN" altLang="en-US" sz="2600" dirty="0">
                <a:effectLst/>
                <a:latin typeface="微软雅黑" panose="020B0503020204020204" charset="-122"/>
                <a:ea typeface="微软雅黑" panose="020B0503020204020204" charset="-122"/>
                <a:cs typeface="微软雅黑" panose="020B0503020204020204" charset="-122"/>
                <a:sym typeface="+mn-ea"/>
              </a:rPr>
              <a:t>特别好用</a:t>
            </a:r>
            <a:r>
              <a:rPr lang="zh-CN" altLang="en-US" sz="2600" dirty="0">
                <a:effectLst/>
                <a:latin typeface="微软雅黑" panose="020B0503020204020204" charset="-122"/>
                <a:ea typeface="微软雅黑" panose="020B0503020204020204" charset="-122"/>
                <a:cs typeface="微软雅黑" panose="020B0503020204020204" charset="-122"/>
              </a:rPr>
              <a:t>。</a:t>
            </a:r>
            <a:endParaRPr lang="en-US" altLang="zh-CN" sz="2600" dirty="0">
              <a:effectLst/>
              <a:latin typeface="微软雅黑" panose="020B0503020204020204" charset="-122"/>
              <a:ea typeface="微软雅黑" panose="020B0503020204020204" charset="-122"/>
              <a:cs typeface="微软雅黑" panose="020B0503020204020204" charset="-122"/>
            </a:endParaRPr>
          </a:p>
          <a:p>
            <a:pPr>
              <a:defRPr/>
            </a:pPr>
            <a:endParaRPr lang="en-US" altLang="zh-CN" sz="2600" dirty="0">
              <a:effectLst/>
              <a:latin typeface="微软雅黑" panose="020B0503020204020204" charset="-122"/>
              <a:ea typeface="微软雅黑" panose="020B0503020204020204" charset="-122"/>
              <a:cs typeface="微软雅黑" panose="020B0503020204020204" charset="-122"/>
            </a:endParaRPr>
          </a:p>
          <a:p>
            <a:pPr>
              <a:defRPr/>
            </a:pPr>
            <a:r>
              <a:rPr lang="zh-CN" sz="2600" dirty="0">
                <a:effectLst/>
                <a:latin typeface="微软雅黑" panose="020B0503020204020204" charset="-122"/>
                <a:ea typeface="微软雅黑" panose="020B0503020204020204" charset="-122"/>
                <a:cs typeface="微软雅黑" panose="020B0503020204020204" charset="-122"/>
              </a:rPr>
              <a:t>超强定制能力</a:t>
            </a:r>
            <a:endParaRPr lang="zh-CN" sz="2600" dirty="0">
              <a:effectLst/>
              <a:latin typeface="微软雅黑" panose="020B0503020204020204" charset="-122"/>
              <a:ea typeface="微软雅黑" panose="020B0503020204020204" charset="-122"/>
              <a:cs typeface="微软雅黑" panose="020B0503020204020204" charset="-122"/>
            </a:endParaRPr>
          </a:p>
          <a:p>
            <a:pPr lvl="1">
              <a:defRPr/>
            </a:pPr>
            <a:r>
              <a:rPr lang="zh-CN" sz="2225" dirty="0">
                <a:effectLst/>
                <a:latin typeface="微软雅黑" panose="020B0503020204020204" charset="-122"/>
                <a:ea typeface="微软雅黑" panose="020B0503020204020204" charset="-122"/>
                <a:cs typeface="微软雅黑" panose="020B0503020204020204" charset="-122"/>
              </a:rPr>
              <a:t>插件</a:t>
            </a:r>
            <a:endParaRPr lang="zh-CN" sz="2225" dirty="0">
              <a:effectLst/>
              <a:latin typeface="微软雅黑" panose="020B0503020204020204" charset="-122"/>
              <a:ea typeface="微软雅黑" panose="020B0503020204020204" charset="-122"/>
              <a:cs typeface="微软雅黑" panose="020B0503020204020204" charset="-122"/>
            </a:endParaRPr>
          </a:p>
          <a:p>
            <a:pPr lvl="1">
              <a:defRPr/>
            </a:pPr>
            <a:r>
              <a:rPr lang="zh-CN" sz="2225" dirty="0">
                <a:effectLst/>
                <a:latin typeface="微软雅黑" panose="020B0503020204020204" charset="-122"/>
                <a:ea typeface="微软雅黑" panose="020B0503020204020204" charset="-122"/>
                <a:cs typeface="微软雅黑" panose="020B0503020204020204" charset="-122"/>
              </a:rPr>
              <a:t>模块定制</a:t>
            </a:r>
            <a:endParaRPr lang="zh-CN" sz="2225" dirty="0">
              <a:effectLst/>
              <a:latin typeface="微软雅黑" panose="020B0503020204020204" charset="-122"/>
              <a:ea typeface="微软雅黑" panose="020B0503020204020204" charset="-122"/>
              <a:cs typeface="微软雅黑" panose="020B0503020204020204" charset="-122"/>
            </a:endParaRPr>
          </a:p>
          <a:p>
            <a:pPr>
              <a:defRPr/>
            </a:pPr>
            <a:endParaRPr lang="zh-CN" sz="2600" dirty="0">
              <a:effectLst/>
              <a:latin typeface="微软雅黑" panose="020B0503020204020204" charset="-122"/>
              <a:ea typeface="微软雅黑" panose="020B0503020204020204" charset="-122"/>
              <a:cs typeface="微软雅黑" panose="020B0503020204020204" charset="-122"/>
            </a:endParaRPr>
          </a:p>
          <a:p>
            <a:pPr>
              <a:defRPr/>
            </a:pPr>
            <a:endParaRPr lang="zh-CN" sz="2600" dirty="0">
              <a:effectLst/>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1000"/>
                                        <p:tgtEl>
                                          <p:spTgt spid="3">
                                            <p:txEl>
                                              <p:pRg st="7" end="7"/>
                                            </p:txEl>
                                          </p:spTgt>
                                        </p:tgtEl>
                                      </p:cBhvr>
                                    </p:animEffect>
                                    <p:anim calcmode="lin" valueType="num">
                                      <p:cBhvr>
                                        <p:cTn id="3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1000"/>
                                        <p:tgtEl>
                                          <p:spTgt spid="3">
                                            <p:txEl>
                                              <p:pRg st="8" end="8"/>
                                            </p:txEl>
                                          </p:spTgt>
                                        </p:tgtEl>
                                      </p:cBhvr>
                                    </p:animEffect>
                                    <p:anim calcmode="lin" valueType="num">
                                      <p:cBhvr>
                                        <p:cTn id="3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title"/>
          </p:nvPr>
        </p:nvSpPr>
        <p:spPr>
          <a:xfrm>
            <a:off x="457200" y="141605"/>
            <a:ext cx="5832475" cy="571500"/>
          </a:xfrm>
        </p:spPr>
        <p:txBody>
          <a:bodyPr/>
          <a:p>
            <a:r>
              <a:rPr lang="en-US" altLang="zh-CN"/>
              <a:t>1.3 Phaser</a:t>
            </a:r>
            <a:r>
              <a:rPr lang="zh-CN" altLang="en-US"/>
              <a:t>主要版本</a:t>
            </a:r>
            <a:r>
              <a:rPr lang="zh-CN" altLang="en-US"/>
              <a:t>分支</a:t>
            </a:r>
            <a:endParaRPr lang="zh-CN" altLang="en-US"/>
          </a:p>
        </p:txBody>
      </p:sp>
      <p:sp>
        <p:nvSpPr>
          <p:cNvPr id="3" name="内容占位符 2"/>
          <p:cNvSpPr>
            <a:spLocks noGrp="1"/>
          </p:cNvSpPr>
          <p:nvPr>
            <p:ph idx="1"/>
          </p:nvPr>
        </p:nvSpPr>
        <p:spPr>
          <a:xfrm>
            <a:off x="628650" y="1729105"/>
            <a:ext cx="7886700" cy="3206750"/>
          </a:xfrm>
        </p:spPr>
        <p:txBody>
          <a:bodyPr>
            <a:normAutofit lnSpcReduction="20000"/>
          </a:bodyPr>
          <a:p>
            <a:pPr>
              <a:defRPr/>
            </a:pPr>
            <a:r>
              <a:rPr dirty="0">
                <a:effectLst/>
                <a:latin typeface="微软雅黑" panose="020B0503020204020204" charset="-122"/>
                <a:ea typeface="微软雅黑" panose="020B0503020204020204" charset="-122"/>
                <a:cs typeface="微软雅黑" panose="020B0503020204020204" charset="-122"/>
              </a:rPr>
              <a:t>Phaser 2</a:t>
            </a:r>
            <a:endParaRPr dirty="0">
              <a:effectLst/>
              <a:latin typeface="微软雅黑" panose="020B0503020204020204" charset="-122"/>
              <a:ea typeface="微软雅黑" panose="020B0503020204020204" charset="-122"/>
              <a:cs typeface="微软雅黑" panose="020B0503020204020204" charset="-122"/>
            </a:endParaRPr>
          </a:p>
          <a:p>
            <a:pPr>
              <a:defRPr/>
            </a:pPr>
            <a:endParaRPr lang="en-US" altLang="zh-CN" dirty="0">
              <a:effectLst/>
              <a:latin typeface="微软雅黑" panose="020B0503020204020204" charset="-122"/>
              <a:ea typeface="微软雅黑" panose="020B0503020204020204" charset="-122"/>
              <a:cs typeface="微软雅黑" panose="020B0503020204020204" charset="-122"/>
            </a:endParaRPr>
          </a:p>
          <a:p>
            <a:pPr>
              <a:defRPr/>
            </a:pPr>
            <a:r>
              <a:rPr lang="en-US" altLang="zh-CN" dirty="0">
                <a:effectLst/>
                <a:latin typeface="微软雅黑" panose="020B0503020204020204" charset="-122"/>
                <a:ea typeface="微软雅黑" panose="020B0503020204020204" charset="-122"/>
                <a:cs typeface="微软雅黑" panose="020B0503020204020204" charset="-122"/>
              </a:rPr>
              <a:t>社区版本 Phaser CE</a:t>
            </a:r>
            <a:endParaRPr lang="en-US" altLang="zh-CN" dirty="0">
              <a:effectLst/>
              <a:latin typeface="微软雅黑" panose="020B0503020204020204" charset="-122"/>
              <a:ea typeface="微软雅黑" panose="020B0503020204020204" charset="-122"/>
              <a:cs typeface="微软雅黑" panose="020B0503020204020204" charset="-122"/>
            </a:endParaRPr>
          </a:p>
          <a:p>
            <a:pPr>
              <a:defRPr/>
            </a:pPr>
            <a:endParaRPr lang="en-US" altLang="zh-CN" dirty="0">
              <a:effectLst/>
              <a:latin typeface="微软雅黑" panose="020B0503020204020204" charset="-122"/>
              <a:ea typeface="微软雅黑" panose="020B0503020204020204" charset="-122"/>
              <a:cs typeface="微软雅黑" panose="020B0503020204020204" charset="-122"/>
            </a:endParaRPr>
          </a:p>
          <a:p>
            <a:pPr>
              <a:defRPr/>
            </a:pPr>
            <a:r>
              <a:rPr lang="zh-CN" altLang="en-US" dirty="0">
                <a:effectLst/>
                <a:latin typeface="微软雅黑" panose="020B0503020204020204" charset="-122"/>
                <a:ea typeface="微软雅黑" panose="020B0503020204020204" charset="-122"/>
                <a:cs typeface="微软雅黑" panose="020B0503020204020204" charset="-122"/>
              </a:rPr>
              <a:t>Phaser 3</a:t>
            </a:r>
            <a:endParaRPr lang="zh-CN" altLang="en-US" dirty="0">
              <a:effectLst/>
              <a:latin typeface="微软雅黑" panose="020B0503020204020204" charset="-122"/>
              <a:ea typeface="微软雅黑" panose="020B0503020204020204" charset="-122"/>
              <a:cs typeface="微软雅黑" panose="020B0503020204020204" charset="-122"/>
            </a:endParaRPr>
          </a:p>
          <a:p>
            <a:pPr>
              <a:defRPr/>
            </a:pPr>
            <a:endParaRPr lang="zh-CN" dirty="0">
              <a:effectLst/>
              <a:latin typeface="微软雅黑" panose="020B0503020204020204" charset="-122"/>
              <a:ea typeface="微软雅黑" panose="020B0503020204020204" charset="-122"/>
              <a:cs typeface="微软雅黑" panose="020B0503020204020204" charset="-122"/>
              <a:sym typeface="+mn-ea"/>
            </a:endParaRPr>
          </a:p>
          <a:p>
            <a:pPr>
              <a:defRPr/>
            </a:pPr>
            <a:r>
              <a:rPr lang="zh-CN" altLang="en-US" dirty="0">
                <a:effectLst/>
                <a:latin typeface="微软雅黑" panose="020B0503020204020204" charset="-122"/>
                <a:ea typeface="微软雅黑" panose="020B0503020204020204" charset="-122"/>
                <a:cs typeface="微软雅黑" panose="020B0503020204020204" charset="-122"/>
                <a:sym typeface="+mn-ea"/>
              </a:rPr>
              <a:t>Phaser </a:t>
            </a:r>
            <a:r>
              <a:rPr lang="en-US" altLang="zh-CN" dirty="0">
                <a:effectLst/>
                <a:latin typeface="微软雅黑" panose="020B0503020204020204" charset="-122"/>
                <a:ea typeface="微软雅黑" panose="020B0503020204020204" charset="-122"/>
                <a:cs typeface="微软雅黑" panose="020B0503020204020204" charset="-122"/>
                <a:sym typeface="+mn-ea"/>
              </a:rPr>
              <a:t>4(TypeScript)</a:t>
            </a:r>
            <a:endParaRPr lang="zh-CN" dirty="0">
              <a:effectLst/>
              <a:latin typeface="微软雅黑" panose="020B0503020204020204" charset="-122"/>
              <a:ea typeface="微软雅黑" panose="020B0503020204020204" charset="-122"/>
              <a:cs typeface="微软雅黑" panose="020B0503020204020204" charset="-122"/>
              <a:sym typeface="+mn-ea"/>
            </a:endParaRPr>
          </a:p>
          <a:p>
            <a:pPr>
              <a:defRPr/>
            </a:pPr>
            <a:endParaRPr lang="zh-CN" dirty="0">
              <a:effectLst/>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title"/>
          </p:nvPr>
        </p:nvSpPr>
        <p:spPr>
          <a:xfrm>
            <a:off x="457200" y="141605"/>
            <a:ext cx="5832475" cy="571500"/>
          </a:xfrm>
        </p:spPr>
        <p:txBody>
          <a:bodyPr/>
          <a:p>
            <a:r>
              <a:rPr lang="en-US" altLang="zh-CN"/>
              <a:t>1.4 </a:t>
            </a:r>
            <a:r>
              <a:rPr lang="zh-CN" altLang="en-US"/>
              <a:t>其他网页游戏框架</a:t>
            </a:r>
            <a:r>
              <a:rPr lang="en-US" altLang="zh-CN"/>
              <a:t>(1)</a:t>
            </a:r>
            <a:endParaRPr lang="en-US" altLang="zh-CN"/>
          </a:p>
        </p:txBody>
      </p:sp>
      <p:sp>
        <p:nvSpPr>
          <p:cNvPr id="3" name="内容占位符 2"/>
          <p:cNvSpPr>
            <a:spLocks noGrp="1"/>
          </p:cNvSpPr>
          <p:nvPr>
            <p:ph idx="1"/>
          </p:nvPr>
        </p:nvSpPr>
        <p:spPr>
          <a:xfrm>
            <a:off x="491490" y="5666105"/>
            <a:ext cx="7886700" cy="869950"/>
          </a:xfrm>
        </p:spPr>
        <p:txBody>
          <a:bodyPr>
            <a:normAutofit lnSpcReduction="20000"/>
          </a:bodyPr>
          <a:p>
            <a:pPr>
              <a:defRPr/>
            </a:pPr>
            <a:r>
              <a:rPr dirty="0">
                <a:effectLst/>
                <a:latin typeface="微软雅黑" panose="020B0503020204020204" charset="-122"/>
                <a:ea typeface="微软雅黑" panose="020B0503020204020204" charset="-122"/>
                <a:cs typeface="微软雅黑" panose="020B0503020204020204" charset="-122"/>
              </a:rPr>
              <a:t>https://www.cocos.com/products#CocosCreator</a:t>
            </a:r>
            <a:endParaRPr dirty="0">
              <a:effectLst/>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744855" y="1172845"/>
            <a:ext cx="5899785" cy="36874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p="http://schemas.openxmlformats.org/presentationml/2006/main">
  <p:tag name="KSO_WM_UNIT_TABLE_BEAUTIFY" val="smartTable{641e6947-d6e7-4a22-853a-57852b702583}"/>
</p:tagLst>
</file>

<file path=ppt/tags/tag2.xml><?xml version="1.0" encoding="utf-8"?>
<p:tagLst xmlns:p="http://schemas.openxmlformats.org/presentationml/2006/main">
  <p:tag name="KSO_WM_UNIT_TABLE_BEAUTIFY" val="smartTable{e357705e-2d26-4a11-aa66-b4e2ad1a6034}"/>
</p:tagLst>
</file>

<file path=ppt/tags/tag3.xml><?xml version="1.0" encoding="utf-8"?>
<p:tagLst xmlns:p="http://schemas.openxmlformats.org/presentationml/2006/main">
  <p:tag name="KSO_WM_UNIT_TABLE_BEAUTIFY" val="smartTable{e357705e-2d26-4a11-aa66-b4e2ad1a6034}"/>
</p:tagLst>
</file>

<file path=ppt/tags/tag4.xml><?xml version="1.0" encoding="utf-8"?>
<p:tagLst xmlns:p="http://schemas.openxmlformats.org/presentationml/2006/main">
  <p:tag name="ISPRING_FIRST_PUBLISH" val="1"/>
  <p:tag name="ISPRING_PRESENTATION_TITLE" val="建设银行年终总结通用PPT背景"/>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akvugzl">
      <a:majorFont>
        <a:latin typeface="字魂59号-创粗黑"/>
        <a:ea typeface="字魂59号-创粗黑"/>
        <a:cs typeface=""/>
      </a:majorFont>
      <a:minorFont>
        <a:latin typeface="字魂59号-创粗黑"/>
        <a:ea typeface="字魂59号-创粗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8824</Words>
  <Application>WPS 演示</Application>
  <PresentationFormat>全屏显示(4:3)</PresentationFormat>
  <Paragraphs>652</Paragraphs>
  <Slides>52</Slides>
  <Notes>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52</vt:i4>
      </vt:variant>
    </vt:vector>
  </HeadingPairs>
  <TitlesOfParts>
    <vt:vector size="64" baseType="lpstr">
      <vt:lpstr>Arial</vt:lpstr>
      <vt:lpstr>宋体</vt:lpstr>
      <vt:lpstr>Wingdings</vt:lpstr>
      <vt:lpstr>Segoe UI</vt:lpstr>
      <vt:lpstr>Consolas</vt:lpstr>
      <vt:lpstr>微软雅黑</vt:lpstr>
      <vt:lpstr>字魂59号-创粗黑</vt:lpstr>
      <vt:lpstr>黑体</vt:lpstr>
      <vt:lpstr>Arial Unicode MS</vt:lpstr>
      <vt:lpstr>等线</vt:lpstr>
      <vt:lpstr>Arial Black</vt:lpstr>
      <vt:lpstr>Office 主题​​</vt:lpstr>
      <vt:lpstr>第3讲 Phaser3基础</vt:lpstr>
      <vt:lpstr>PowerPoint 演示文稿</vt:lpstr>
      <vt:lpstr>PowerPoint 演示文稿</vt:lpstr>
      <vt:lpstr>PowerPoint 演示文稿</vt:lpstr>
      <vt:lpstr>PowerPoint 演示文稿</vt:lpstr>
      <vt:lpstr>1.1 Phaser.js是什么？</vt:lpstr>
      <vt:lpstr>1.2 Phase.js优势</vt:lpstr>
      <vt:lpstr>1.3 Phase.js主要版本分支</vt:lpstr>
      <vt:lpstr>1.4 其他网页游戏框架(1)</vt:lpstr>
      <vt:lpstr>1.4 其他网页游戏框架(2)</vt:lpstr>
      <vt:lpstr>1.4 其他网页游戏框架(3)</vt:lpstr>
      <vt:lpstr>1.5 网页游戏框架对比</vt:lpstr>
      <vt:lpstr>PowerPoint 演示文稿</vt:lpstr>
      <vt:lpstr>2.1 Phaser.Game</vt:lpstr>
      <vt:lpstr>2.1 Phaser.Game</vt:lpstr>
      <vt:lpstr>2.1 Phaser.Game</vt:lpstr>
      <vt:lpstr>2.2 Phaser.Scene</vt:lpstr>
      <vt:lpstr>2.2 执行顺序</vt:lpstr>
      <vt:lpstr>2.2 主要状态</vt:lpstr>
      <vt:lpstr>2.2 主要系统/模块 </vt:lpstr>
      <vt:lpstr>2.2 定义场景</vt:lpstr>
      <vt:lpstr>2.2 人工加载场景</vt:lpstr>
      <vt:lpstr>2.2 执行场景</vt:lpstr>
      <vt:lpstr>2.2 生命周期(1)</vt:lpstr>
      <vt:lpstr>2.2 生命周期(2)</vt:lpstr>
      <vt:lpstr>2.3 全屏</vt:lpstr>
      <vt:lpstr>2.3 屏幕旋转事件</vt:lpstr>
      <vt:lpstr>2.4 加载器</vt:lpstr>
      <vt:lpstr>2.5 全局插件</vt:lpstr>
      <vt:lpstr>2.5 场景插件</vt:lpstr>
      <vt:lpstr>2.5 插件示例</vt:lpstr>
      <vt:lpstr>2.6 游戏对象</vt:lpstr>
      <vt:lpstr>2.6 游戏对象</vt:lpstr>
      <vt:lpstr>2.6 游戏对象</vt:lpstr>
      <vt:lpstr>2.6 游戏对象</vt:lpstr>
      <vt:lpstr>2.6 游戏对象</vt:lpstr>
      <vt:lpstr>2.6 游戏对象</vt:lpstr>
      <vt:lpstr>2.6 游戏对象</vt:lpstr>
      <vt:lpstr>2.6.1 游戏对象--精灵(Sprite)</vt:lpstr>
      <vt:lpstr>2.6.2 游戏对象--容器</vt:lpstr>
      <vt:lpstr>2.6.3 游戏对象--组/对象池</vt:lpstr>
      <vt:lpstr>2.6.3 游戏对象--组/对象池</vt:lpstr>
      <vt:lpstr>2.6.4 容器和组的区别</vt:lpstr>
      <vt:lpstr>PowerPoint 演示文稿</vt:lpstr>
      <vt:lpstr>3.1 改变场景顺序</vt:lpstr>
      <vt:lpstr>3.2 场景切换</vt:lpstr>
      <vt:lpstr>PowerPoint 演示文稿</vt:lpstr>
      <vt:lpstr>4.1 键盘输入管理</vt:lpstr>
      <vt:lpstr>4.2 播放声音</vt:lpstr>
      <vt:lpstr>PowerPoint 演示文稿</vt:lpstr>
      <vt:lpstr>5.1 默认物理引擎</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天蓝色</dc:title>
  <dc:creator>ljw</dc:creator>
  <cp:lastModifiedBy>alex</cp:lastModifiedBy>
  <cp:revision>170</cp:revision>
  <dcterms:created xsi:type="dcterms:W3CDTF">2016-10-26T12:21:00Z</dcterms:created>
  <dcterms:modified xsi:type="dcterms:W3CDTF">2021-09-14T06:35:57Z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000D2C39DD1147198C7130698C8D6F9F</vt:lpwstr>
  </property>
</Properties>
</file>